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notesSlides/notesSlide23.xml" ContentType="application/vnd.openxmlformats-officedocument.presentationml.notesSlide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64" r:id="rId3"/>
    <p:sldMasterId id="2147483656" r:id="rId4"/>
    <p:sldMasterId id="2147483673" r:id="rId5"/>
    <p:sldMasterId id="2147483674" r:id="rId6"/>
    <p:sldMasterId id="2147483671" r:id="rId7"/>
    <p:sldMasterId id="2147483678" r:id="rId8"/>
    <p:sldMasterId id="2147483680" r:id="rId9"/>
    <p:sldMasterId id="2147483681" r:id="rId10"/>
  </p:sldMasterIdLst>
  <p:notesMasterIdLst>
    <p:notesMasterId r:id="rId41"/>
  </p:notesMasterIdLst>
  <p:sldIdLst>
    <p:sldId id="256" r:id="rId11"/>
    <p:sldId id="265" r:id="rId12"/>
    <p:sldId id="276" r:id="rId13"/>
    <p:sldId id="277" r:id="rId14"/>
    <p:sldId id="279" r:id="rId15"/>
    <p:sldId id="280" r:id="rId16"/>
    <p:sldId id="285" r:id="rId17"/>
    <p:sldId id="286" r:id="rId18"/>
    <p:sldId id="288" r:id="rId19"/>
    <p:sldId id="290" r:id="rId20"/>
    <p:sldId id="316" r:id="rId21"/>
    <p:sldId id="291" r:id="rId22"/>
    <p:sldId id="292" r:id="rId23"/>
    <p:sldId id="293" r:id="rId24"/>
    <p:sldId id="294" r:id="rId25"/>
    <p:sldId id="296" r:id="rId26"/>
    <p:sldId id="297" r:id="rId27"/>
    <p:sldId id="298" r:id="rId28"/>
    <p:sldId id="299" r:id="rId29"/>
    <p:sldId id="301" r:id="rId30"/>
    <p:sldId id="302" r:id="rId31"/>
    <p:sldId id="304" r:id="rId32"/>
    <p:sldId id="306" r:id="rId33"/>
    <p:sldId id="309" r:id="rId34"/>
    <p:sldId id="317" r:id="rId35"/>
    <p:sldId id="318" r:id="rId36"/>
    <p:sldId id="319" r:id="rId37"/>
    <p:sldId id="320" r:id="rId38"/>
    <p:sldId id="321" r:id="rId39"/>
    <p:sldId id="275" r:id="rId4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800000"/>
    <a:srgbClr val="FF0000"/>
    <a:srgbClr val="006400"/>
    <a:srgbClr val="000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47" autoAdjust="0"/>
    <p:restoredTop sz="92533" autoAdjust="0"/>
  </p:normalViewPr>
  <p:slideViewPr>
    <p:cSldViewPr snapToGrid="0">
      <p:cViewPr varScale="1">
        <p:scale>
          <a:sx n="74" d="100"/>
          <a:sy n="74" d="100"/>
        </p:scale>
        <p:origin x="-33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77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13" Type="http://schemas.openxmlformats.org/officeDocument/2006/relationships/slide" Target="slides/slide16.xml"/><Relationship Id="rId18" Type="http://schemas.openxmlformats.org/officeDocument/2006/relationships/slide" Target="slides/slide22.xml"/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12" Type="http://schemas.openxmlformats.org/officeDocument/2006/relationships/slide" Target="slides/slide15.xml"/><Relationship Id="rId17" Type="http://schemas.openxmlformats.org/officeDocument/2006/relationships/slide" Target="slides/slide21.xml"/><Relationship Id="rId2" Type="http://schemas.openxmlformats.org/officeDocument/2006/relationships/slide" Target="slides/slide4.xml"/><Relationship Id="rId16" Type="http://schemas.openxmlformats.org/officeDocument/2006/relationships/slide" Target="slides/slide20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11" Type="http://schemas.openxmlformats.org/officeDocument/2006/relationships/slide" Target="slides/slide14.xml"/><Relationship Id="rId5" Type="http://schemas.openxmlformats.org/officeDocument/2006/relationships/slide" Target="slides/slide7.xml"/><Relationship Id="rId15" Type="http://schemas.openxmlformats.org/officeDocument/2006/relationships/slide" Target="slides/slide18.xml"/><Relationship Id="rId10" Type="http://schemas.openxmlformats.org/officeDocument/2006/relationships/slide" Target="slides/slide13.xml"/><Relationship Id="rId19" Type="http://schemas.openxmlformats.org/officeDocument/2006/relationships/slide" Target="slides/slide23.xml"/><Relationship Id="rId4" Type="http://schemas.openxmlformats.org/officeDocument/2006/relationships/slide" Target="slides/slide6.xml"/><Relationship Id="rId9" Type="http://schemas.openxmlformats.org/officeDocument/2006/relationships/slide" Target="slides/slide12.xml"/><Relationship Id="rId14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+mn-ea"/>
              </a:defRPr>
            </a:lvl1pPr>
          </a:lstStyle>
          <a:p>
            <a:pPr>
              <a:defRPr/>
            </a:pPr>
            <a:fld id="{317414A8-7B50-4C0B-93C6-A3AB96C51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B42BD6-7781-44BD-B8FA-96B70CC04376}" type="slidenum">
              <a:rPr lang="en-US" smtClean="0">
                <a:ea typeface="ＭＳ Ｐゴシック" pitchFamily="1" charset="-128"/>
              </a:rPr>
              <a:pPr/>
              <a:t>1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CCA965-A96E-4DE1-BECF-4D66EE80FA66}" type="slidenum">
              <a:rPr lang="en-US" smtClean="0">
                <a:ea typeface="ＭＳ Ｐゴシック" pitchFamily="1" charset="-128"/>
              </a:rPr>
              <a:pPr/>
              <a:t>10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C1FC05-9B59-412B-8ECD-2E9E02DF937F}" type="slidenum">
              <a:rPr lang="en-US" smtClean="0">
                <a:ea typeface="ＭＳ Ｐゴシック" pitchFamily="1" charset="-128"/>
              </a:rPr>
              <a:pPr/>
              <a:t>11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smtClean="0"/>
              <a:t>Because they have the same number of electrons, these isotopes of carbon have the same chemical properties.</a:t>
            </a:r>
            <a:r>
              <a:rPr lang="en-US" smtClean="0"/>
              <a:t> The difference among the isotopes is the number of neutrons in their nuclei.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13735C-A717-4522-9FDA-2BB32A159E0D}" type="slidenum">
              <a:rPr lang="en-US" smtClean="0">
                <a:ea typeface="ＭＳ Ｐゴシック" pitchFamily="1" charset="-128"/>
              </a:rPr>
              <a:pPr/>
              <a:t>12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DF2149-6FA7-499A-8658-B0665E3615B1}" type="slidenum">
              <a:rPr lang="en-US" smtClean="0">
                <a:ea typeface="ＭＳ Ｐゴシック" pitchFamily="1" charset="-128"/>
              </a:rPr>
              <a:pPr/>
              <a:t>13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273E21-386C-48E3-AEF4-0E7E1A27D87C}" type="slidenum">
              <a:rPr lang="en-US" smtClean="0">
                <a:ea typeface="ＭＳ Ｐゴシック" pitchFamily="1" charset="-128"/>
              </a:rPr>
              <a:pPr/>
              <a:t>14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573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FD21EA-D8E7-4A64-AB8A-78E96646EF28}" type="slidenum">
              <a:rPr lang="en-US" smtClean="0">
                <a:ea typeface="ＭＳ Ｐゴシック" pitchFamily="1" charset="-128"/>
              </a:rPr>
              <a:pPr/>
              <a:t>15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583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264B2A-4F11-4DB7-99D3-201A3BEE818F}" type="slidenum">
              <a:rPr lang="en-US" smtClean="0">
                <a:ea typeface="ＭＳ Ｐゴシック" pitchFamily="1" charset="-128"/>
              </a:rPr>
              <a:pPr/>
              <a:t>16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593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104AA-2CD6-4CD3-8932-17647216A178}" type="slidenum">
              <a:rPr lang="en-US" smtClean="0">
                <a:ea typeface="ＭＳ Ｐゴシック" pitchFamily="1" charset="-128"/>
              </a:rPr>
              <a:pPr/>
              <a:t>17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604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C92C40-942E-4F76-BFD5-93A2EF9568A5}" type="slidenum">
              <a:rPr lang="en-US" smtClean="0">
                <a:ea typeface="ＭＳ Ｐゴシック" pitchFamily="1" charset="-128"/>
              </a:rPr>
              <a:pPr/>
              <a:t>18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614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42FF83-CF3C-4FCB-97DD-E9EB8DCFA267}" type="slidenum">
              <a:rPr lang="en-US" smtClean="0">
                <a:ea typeface="ＭＳ Ｐゴシック" pitchFamily="1" charset="-128"/>
              </a:rPr>
              <a:pPr/>
              <a:t>19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624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smtClean="0"/>
              <a:t>The chemical bond in which electrons are transferred from one atom to another is called an ionic bond.</a:t>
            </a:r>
            <a:r>
              <a:rPr lang="en-US" smtClean="0"/>
              <a:t> The compound sodium chloride forms when sodium loses its valence electron to chlorine.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0EB28-7FB4-4806-93CD-84C9C0F1C87C}" type="slidenum">
              <a:rPr lang="en-US" smtClean="0">
                <a:ea typeface="ＭＳ Ｐゴシック" pitchFamily="1" charset="-128"/>
              </a:rPr>
              <a:pPr/>
              <a:t>2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Photo Credit: © John Conrad/CORBIS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810AE3-4FFB-438C-A8FC-463FC9779F4C}" type="slidenum">
              <a:rPr lang="en-US" smtClean="0">
                <a:ea typeface="ＭＳ Ｐゴシック" pitchFamily="1" charset="-128"/>
              </a:rPr>
              <a:pPr/>
              <a:t>20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63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8FD7B5-0983-4427-9064-A93E211F1FD1}" type="slidenum">
              <a:rPr lang="en-US" smtClean="0">
                <a:ea typeface="ＭＳ Ｐゴシック" pitchFamily="1" charset="-128"/>
              </a:rPr>
              <a:pPr/>
              <a:t>21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645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55D30B-F467-43E1-9D42-8F2440B47374}" type="slidenum">
              <a:rPr lang="en-US" smtClean="0">
                <a:ea typeface="ＭＳ Ｐゴシック" pitchFamily="1" charset="-128"/>
              </a:rPr>
              <a:pPr/>
              <a:t>22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65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0A4613-4E59-4C56-ADFF-F9EFBCDD198C}" type="slidenum">
              <a:rPr lang="en-US" smtClean="0">
                <a:ea typeface="ＭＳ Ｐゴシック" pitchFamily="1" charset="-128"/>
              </a:rPr>
              <a:pPr/>
              <a:t>23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665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33BCEB-1748-415E-8BC2-8F28F9239B71}" type="slidenum">
              <a:rPr lang="en-US" smtClean="0">
                <a:ea typeface="ＭＳ Ｐゴシック" pitchFamily="1" charset="-128"/>
              </a:rPr>
              <a:pPr/>
              <a:t>24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675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557D63-CBAC-4484-862F-148637DB9E17}" type="slidenum">
              <a:rPr lang="en-US" smtClean="0">
                <a:ea typeface="ＭＳ Ｐゴシック" pitchFamily="1" charset="-128"/>
              </a:rPr>
              <a:pPr/>
              <a:t>25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686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24CD4A-B8AE-42F4-83E9-DB912459A0BD}" type="slidenum">
              <a:rPr lang="en-US" smtClean="0">
                <a:ea typeface="ＭＳ Ｐゴシック" pitchFamily="1" charset="-128"/>
              </a:rPr>
              <a:pPr/>
              <a:t>26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696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BCC5B3-679E-48C9-B088-1B6076D59DEB}" type="slidenum">
              <a:rPr lang="en-US" smtClean="0">
                <a:ea typeface="ＭＳ Ｐゴシック" pitchFamily="1" charset="-128"/>
              </a:rPr>
              <a:pPr/>
              <a:t>27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706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2F6870-3876-464C-B6D2-A323AFD1E621}" type="slidenum">
              <a:rPr lang="en-US" smtClean="0">
                <a:ea typeface="ＭＳ Ｐゴシック" pitchFamily="1" charset="-128"/>
              </a:rPr>
              <a:pPr/>
              <a:t>28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716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591D9D-17C0-4765-BE7A-D95BDE8BFCFD}" type="slidenum">
              <a:rPr lang="en-US" smtClean="0">
                <a:ea typeface="ＭＳ Ｐゴシック" pitchFamily="1" charset="-128"/>
              </a:rPr>
              <a:pPr/>
              <a:t>29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727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9990DD-5E04-4BA6-9EFD-CEF4FA3148E3}" type="slidenum">
              <a:rPr lang="en-US" smtClean="0">
                <a:ea typeface="ＭＳ Ｐゴシック" pitchFamily="1" charset="-128"/>
              </a:rPr>
              <a:pPr/>
              <a:t>3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F8086F-563E-43BB-A1A0-D87490A0F5E9}" type="slidenum">
              <a:rPr lang="en-US" smtClean="0">
                <a:ea typeface="ＭＳ Ｐゴシック" pitchFamily="1" charset="-128"/>
              </a:rPr>
              <a:pPr/>
              <a:t>30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737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90B6B6-E8AB-4F3A-86B7-88F4606E938C}" type="slidenum">
              <a:rPr lang="en-US" smtClean="0">
                <a:ea typeface="ＭＳ Ｐゴシック" pitchFamily="1" charset="-128"/>
              </a:rPr>
              <a:pPr/>
              <a:t>4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BDAEF0-3AEC-413F-AC2C-BA9B5E52C79E}" type="slidenum">
              <a:rPr lang="en-US" smtClean="0">
                <a:ea typeface="ＭＳ Ｐゴシック" pitchFamily="1" charset="-128"/>
              </a:rPr>
              <a:pPr/>
              <a:t>5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C02064-1059-49BB-BB6D-DC1EB5C6C287}" type="slidenum">
              <a:rPr lang="en-US" smtClean="0">
                <a:ea typeface="ＭＳ Ｐゴシック" pitchFamily="1" charset="-128"/>
              </a:rPr>
              <a:pPr/>
              <a:t>6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smtClean="0"/>
              <a:t>Helium atoms contain protons, neutrons, and electrons.</a:t>
            </a:r>
            <a:r>
              <a:rPr lang="en-US" smtClean="0"/>
              <a:t> The positively charged protons and uncharged neutrons are bound together in the dense nucleus, while the negatively charged electrons move in the space around the nucleus.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A64E87-C432-44E4-8C4B-D37DF0C11CB6}" type="slidenum">
              <a:rPr lang="en-US" smtClean="0">
                <a:ea typeface="ＭＳ Ｐゴシック" pitchFamily="1" charset="-128"/>
              </a:rPr>
              <a:pPr/>
              <a:t>7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3F814F-8645-4F14-A205-F8C8620D45DD}" type="slidenum">
              <a:rPr lang="en-US" smtClean="0">
                <a:ea typeface="ＭＳ Ｐゴシック" pitchFamily="1" charset="-128"/>
              </a:rPr>
              <a:pPr/>
              <a:t>8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9A5AEA-9495-45F3-BB23-48A52AF2F645}" type="slidenum">
              <a:rPr lang="en-US" smtClean="0">
                <a:ea typeface="ＭＳ Ｐゴシック" pitchFamily="1" charset="-128"/>
              </a:rPr>
              <a:pPr/>
              <a:t>9</a:t>
            </a:fld>
            <a:endParaRPr lang="en-US" smtClean="0">
              <a:ea typeface="ＭＳ Ｐゴシック" pitchFamily="1" charset="-128"/>
            </a:endParaRPr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050" y="1095375"/>
            <a:ext cx="4175125" cy="4314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5" y="1095375"/>
            <a:ext cx="4175125" cy="4314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0"/>
            <a:ext cx="2171700" cy="35052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362700" cy="3505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538" y="165100"/>
            <a:ext cx="2189162" cy="5245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8" y="165100"/>
            <a:ext cx="6419850" cy="5245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050" y="1095375"/>
            <a:ext cx="4359275" cy="4619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4725" y="1095375"/>
            <a:ext cx="4359275" cy="4619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26263" y="0"/>
            <a:ext cx="2217737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3050" y="0"/>
            <a:ext cx="6500813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050" y="1095375"/>
            <a:ext cx="4359275" cy="4619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4725" y="1095375"/>
            <a:ext cx="4359275" cy="4619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26263" y="0"/>
            <a:ext cx="2217737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3050" y="0"/>
            <a:ext cx="6500813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050" y="1095375"/>
            <a:ext cx="4197350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2800" y="1095375"/>
            <a:ext cx="4197350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7213" y="0"/>
            <a:ext cx="3581400" cy="350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61013" y="0"/>
            <a:ext cx="3582987" cy="350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7200" y="0"/>
            <a:ext cx="21780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3050" y="0"/>
            <a:ext cx="63817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050" y="1095375"/>
            <a:ext cx="4244975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1095375"/>
            <a:ext cx="4244975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7200" y="0"/>
            <a:ext cx="21780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3050" y="0"/>
            <a:ext cx="63817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050" y="1095375"/>
            <a:ext cx="4244975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1095375"/>
            <a:ext cx="4244975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7200" y="0"/>
            <a:ext cx="21780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3050" y="0"/>
            <a:ext cx="63817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050" y="1095375"/>
            <a:ext cx="4244975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0425" y="1095375"/>
            <a:ext cx="4244975" cy="4848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7200" y="0"/>
            <a:ext cx="21780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3050" y="0"/>
            <a:ext cx="63817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741613"/>
            <a:ext cx="9144000" cy="609600"/>
          </a:xfrm>
        </p:spPr>
        <p:txBody>
          <a:bodyPr anchorCtr="1"/>
          <a:lstStyle>
            <a:lvl1pPr algn="ctr" fontAlgn="ctr">
              <a:defRPr sz="4000" b="1">
                <a:solidFill>
                  <a:srgbClr val="FF0000"/>
                </a:solidFill>
                <a:latin typeface="Arial" charset="0"/>
              </a:defRPr>
            </a:lvl1pPr>
          </a:lstStyle>
          <a:p>
            <a:r>
              <a:rPr lang="en-US"/>
              <a:t>End of Section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6DE76-1228-4D31-B3F7-A02F01BE36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F322C-F0F3-4A42-9D17-93846D59FF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A8F66-8B9F-435A-89B3-EFA537703B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55426-B5B5-4CAE-908C-07B53ED22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7906F-535D-49E0-966D-39D5A95012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D24C-7765-4546-8F82-D7E68F80AC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3104C-DB58-47A8-B1DF-B6AF777ED0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60F84-F6AE-4B4F-A6B6-A853D25429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BF2EE-C960-488D-A9FA-C0AF980F76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473075"/>
            <a:ext cx="2038350" cy="5394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473075"/>
            <a:ext cx="5962650" cy="53943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F30BC-7610-4C3F-B617-E7C60EEC4A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050" y="1095375"/>
            <a:ext cx="4175125" cy="4314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5" y="1095375"/>
            <a:ext cx="4175125" cy="4314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538" y="-504825"/>
            <a:ext cx="2189162" cy="5915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8" y="-504825"/>
            <a:ext cx="6419850" cy="5915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17" Type="http://schemas.openxmlformats.org/officeDocument/2006/relationships/image" Target="../media/image7.png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18" Type="http://schemas.openxmlformats.org/officeDocument/2006/relationships/image" Target="../media/image1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17" Type="http://schemas.openxmlformats.org/officeDocument/2006/relationships/hyperlink" Target="Resources/ch02_sectn01_quiz.qtb" TargetMode="External"/><Relationship Id="rId2" Type="http://schemas.openxmlformats.org/officeDocument/2006/relationships/slideLayout" Target="../slideLayouts/slideLayout90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98.xml"/><Relationship Id="rId19" Type="http://schemas.openxmlformats.org/officeDocument/2006/relationships/image" Target="../media/image12.png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5" descr="outine cop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red button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48625" y="6399213"/>
            <a:ext cx="1143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27213" y="0"/>
            <a:ext cx="7316787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785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59088" y="6578600"/>
            <a:ext cx="2895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800" b="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94400" y="61880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Aft>
                <a:spcPct val="50000"/>
              </a:spcAft>
              <a:defRPr/>
            </a:pPr>
            <a:endParaRPr lang="en-US" sz="4000">
              <a:solidFill>
                <a:srgbClr val="A50000"/>
              </a:solidFill>
            </a:endParaRPr>
          </a:p>
        </p:txBody>
      </p:sp>
      <p:sp>
        <p:nvSpPr>
          <p:cNvPr id="63498" name="Rectangle 10"/>
          <p:cNvSpPr>
            <a:spLocks noChangeArrowheads="1"/>
          </p:cNvSpPr>
          <p:nvPr/>
        </p:nvSpPr>
        <p:spPr bwMode="auto">
          <a:xfrm>
            <a:off x="609600" y="63849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endParaRPr lang="en-US" sz="2400" b="0"/>
          </a:p>
        </p:txBody>
      </p:sp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8210550" y="6448425"/>
            <a:ext cx="92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bg1"/>
                </a:solidFill>
                <a:ea typeface="+mn-ea"/>
              </a:rPr>
              <a:t>End Show</a:t>
            </a:r>
          </a:p>
        </p:txBody>
      </p:sp>
      <p:sp>
        <p:nvSpPr>
          <p:cNvPr id="63502" name="Rectangle 14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53388" y="63468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pic>
        <p:nvPicPr>
          <p:cNvPr id="1037" name="Picture 16" descr="logo_ph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1925" y="6267450"/>
            <a:ext cx="588963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06" name="Rectangle 18"/>
          <p:cNvSpPr>
            <a:spLocks noChangeArrowheads="1"/>
          </p:cNvSpPr>
          <p:nvPr userDrawn="1"/>
        </p:nvSpPr>
        <p:spPr bwMode="auto">
          <a:xfrm>
            <a:off x="6816725" y="5967413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r>
              <a:rPr lang="en-US" sz="1200">
                <a:solidFill>
                  <a:schemeClr val="bg1"/>
                </a:solidFill>
              </a:rPr>
              <a:t>Slide </a:t>
            </a:r>
          </a:p>
          <a:p>
            <a:pPr algn="r">
              <a:defRPr/>
            </a:pPr>
            <a:fld id="{A3932EB1-2C3C-44E7-8EA3-D7E9C85EB954}" type="slidenum">
              <a:rPr lang="en-US" sz="120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r>
              <a:rPr lang="en-US" sz="1200">
                <a:solidFill>
                  <a:schemeClr val="bg1"/>
                </a:solidFill>
              </a:rPr>
              <a:t> of 40</a:t>
            </a:r>
            <a:endParaRPr 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50000"/>
        </a:spcAft>
        <a:buChar char="•"/>
        <a:defRPr sz="4000" b="1">
          <a:solidFill>
            <a:srgbClr val="A50000"/>
          </a:solidFill>
          <a:latin typeface="+mn-lt"/>
          <a:ea typeface="+mn-ea"/>
          <a:cs typeface="+mn-cs"/>
        </a:defRPr>
      </a:lvl1pPr>
      <a:lvl2pPr marL="287338" indent="169863" algn="l" rtl="0" eaLnBrk="0" fontAlgn="base" hangingPunct="0">
        <a:spcBef>
          <a:spcPct val="0"/>
        </a:spcBef>
        <a:spcAft>
          <a:spcPct val="50000"/>
        </a:spcAft>
        <a:buChar char="–"/>
        <a:defRPr sz="4000" b="1">
          <a:solidFill>
            <a:srgbClr val="006400"/>
          </a:solidFill>
          <a:latin typeface="+mn-lt"/>
          <a:ea typeface="+mn-ea"/>
        </a:defRPr>
      </a:lvl2pPr>
      <a:lvl3pPr marL="401638" indent="512763" algn="l" rtl="0" eaLnBrk="0" fontAlgn="base" hangingPunct="0">
        <a:spcBef>
          <a:spcPct val="0"/>
        </a:spcBef>
        <a:spcAft>
          <a:spcPct val="5000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</a:defRPr>
      </a:lvl3pPr>
      <a:lvl4pPr marL="515938" indent="515938" algn="l" rtl="0" eaLnBrk="0" fontAlgn="base" hangingPunct="0">
        <a:spcBef>
          <a:spcPct val="0"/>
        </a:spcBef>
        <a:spcAft>
          <a:spcPct val="50000"/>
        </a:spcAft>
        <a:buSzPct val="125000"/>
        <a:buChar char="•"/>
        <a:defRPr sz="2800">
          <a:solidFill>
            <a:schemeClr val="tx1"/>
          </a:solidFill>
          <a:latin typeface="+mn-lt"/>
          <a:ea typeface="+mn-ea"/>
        </a:defRPr>
      </a:lvl4pPr>
      <a:lvl5pPr marL="1204913" indent="60325" algn="l" rtl="0" eaLnBrk="0" fontAlgn="base" hangingPunct="0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5pPr>
      <a:lvl6pPr marL="16621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6pPr>
      <a:lvl7pPr marL="21193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7pPr>
      <a:lvl8pPr marL="25765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8pPr>
      <a:lvl9pPr marL="3033713" indent="60325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bio section open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821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03" name="Rectangle 3"/>
          <p:cNvSpPr>
            <a:spLocks noChangeArrowheads="1"/>
          </p:cNvSpPr>
          <p:nvPr/>
        </p:nvSpPr>
        <p:spPr bwMode="auto">
          <a:xfrm>
            <a:off x="-14288" y="20638"/>
            <a:ext cx="3840163" cy="1952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3050" y="1095375"/>
            <a:ext cx="850265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20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2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800" b="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133120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91325" y="61833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  <p:sp>
        <p:nvSpPr>
          <p:cNvPr id="1331208" name="Rectangle 8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Aft>
                <a:spcPct val="50000"/>
              </a:spcAft>
              <a:tabLst>
                <a:tab pos="808038" algn="l"/>
                <a:tab pos="1311275" algn="l"/>
                <a:tab pos="1651000" algn="l"/>
              </a:tabLst>
              <a:defRPr/>
            </a:pPr>
            <a:endParaRPr lang="en-US" sz="3200">
              <a:solidFill>
                <a:srgbClr val="000080"/>
              </a:solidFill>
            </a:endParaRPr>
          </a:p>
        </p:txBody>
      </p:sp>
      <p:pic>
        <p:nvPicPr>
          <p:cNvPr id="10249" name="Picture 9" descr="logo_ph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61925" y="6267450"/>
            <a:ext cx="588963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10" name="Rectangle 10"/>
          <p:cNvSpPr>
            <a:spLocks noChangeArrowheads="1"/>
          </p:cNvSpPr>
          <p:nvPr/>
        </p:nvSpPr>
        <p:spPr bwMode="auto">
          <a:xfrm>
            <a:off x="609600" y="63849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1331211" name="Text Box 11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endParaRPr lang="en-US" sz="2400" b="0"/>
          </a:p>
        </p:txBody>
      </p:sp>
      <p:sp>
        <p:nvSpPr>
          <p:cNvPr id="1331212" name="Rectangle 12"/>
          <p:cNvSpPr>
            <a:spLocks noChangeArrowheads="1"/>
          </p:cNvSpPr>
          <p:nvPr/>
        </p:nvSpPr>
        <p:spPr bwMode="auto">
          <a:xfrm>
            <a:off x="0" y="0"/>
            <a:ext cx="9158288" cy="333375"/>
          </a:xfrm>
          <a:prstGeom prst="rect">
            <a:avLst/>
          </a:prstGeom>
          <a:solidFill>
            <a:srgbClr val="2C2C9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ea typeface="+mn-ea"/>
            </a:endParaRPr>
          </a:p>
        </p:txBody>
      </p:sp>
      <p:sp>
        <p:nvSpPr>
          <p:cNvPr id="1331213" name="Rectangle 13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53388" y="63468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pic>
        <p:nvPicPr>
          <p:cNvPr id="10254" name="Picture 14" descr="red button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48625" y="6399213"/>
            <a:ext cx="1143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15" name="Text Box 15"/>
          <p:cNvSpPr txBox="1">
            <a:spLocks noChangeArrowheads="1"/>
          </p:cNvSpPr>
          <p:nvPr/>
        </p:nvSpPr>
        <p:spPr bwMode="auto">
          <a:xfrm>
            <a:off x="8210550" y="6448425"/>
            <a:ext cx="92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bg1"/>
                </a:solidFill>
                <a:ea typeface="+mn-ea"/>
              </a:rPr>
              <a:t>End Show</a:t>
            </a:r>
          </a:p>
        </p:txBody>
      </p:sp>
      <p:sp>
        <p:nvSpPr>
          <p:cNvPr id="1331216" name="Rectangle 16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7996238" y="63087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pic>
        <p:nvPicPr>
          <p:cNvPr id="10257" name="Picture 17" descr="sectionQUIZ_BAR copy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4900613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4288" y="165100"/>
            <a:ext cx="10699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Add #</a:t>
            </a:r>
          </a:p>
        </p:txBody>
      </p:sp>
      <p:sp>
        <p:nvSpPr>
          <p:cNvPr id="1331219" name="Rectangle 19"/>
          <p:cNvSpPr>
            <a:spLocks noChangeArrowheads="1"/>
          </p:cNvSpPr>
          <p:nvPr/>
        </p:nvSpPr>
        <p:spPr bwMode="auto">
          <a:xfrm>
            <a:off x="6816725" y="5967413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r>
              <a:rPr lang="en-US" sz="1200">
                <a:solidFill>
                  <a:schemeClr val="bg1"/>
                </a:solidFill>
              </a:rPr>
              <a:t>Slide </a:t>
            </a:r>
          </a:p>
          <a:p>
            <a:pPr algn="r">
              <a:defRPr/>
            </a:pPr>
            <a:fld id="{20D26AD3-9692-420A-873A-EEC7C6399AC2}" type="slidenum">
              <a:rPr lang="en-US" sz="120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r>
              <a:rPr lang="en-US" sz="1200">
                <a:solidFill>
                  <a:schemeClr val="bg1"/>
                </a:solidFill>
              </a:rPr>
              <a:t> of 40</a:t>
            </a:r>
            <a:endParaRPr 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5pPr>
      <a:lvl6pPr marL="457200" algn="r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6pPr>
      <a:lvl7pPr marL="914400" algn="r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7pPr>
      <a:lvl8pPr marL="1371600" algn="r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8pPr>
      <a:lvl9pPr marL="1828800" algn="r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50000"/>
        </a:spcAft>
        <a:buChar char="•"/>
        <a:tabLst>
          <a:tab pos="808038" algn="l"/>
          <a:tab pos="1311275" algn="l"/>
          <a:tab pos="1651000" algn="l"/>
        </a:tabLst>
        <a:defRPr sz="3200" b="1">
          <a:solidFill>
            <a:srgbClr val="000080"/>
          </a:solidFill>
          <a:latin typeface="+mn-lt"/>
          <a:ea typeface="+mn-ea"/>
          <a:cs typeface="+mn-cs"/>
        </a:defRPr>
      </a:lvl1pPr>
      <a:lvl2pPr marL="625475" indent="-7938" algn="l" rtl="0" eaLnBrk="0" fontAlgn="base" hangingPunct="0">
        <a:spcBef>
          <a:spcPct val="0"/>
        </a:spcBef>
        <a:spcAft>
          <a:spcPct val="50000"/>
        </a:spcAft>
        <a:buChar char="–"/>
        <a:tabLst>
          <a:tab pos="808038" algn="l"/>
          <a:tab pos="1311275" algn="l"/>
          <a:tab pos="1651000" algn="l"/>
        </a:tabLst>
        <a:defRPr sz="2800">
          <a:solidFill>
            <a:schemeClr val="tx1"/>
          </a:solidFill>
          <a:latin typeface="+mn-lt"/>
          <a:ea typeface="+mn-ea"/>
        </a:defRPr>
      </a:lvl2pPr>
      <a:lvl3pPr marL="1195388" indent="-449263" algn="l" rtl="0" eaLnBrk="0" fontAlgn="base" hangingPunct="0">
        <a:spcBef>
          <a:spcPct val="0"/>
        </a:spcBef>
        <a:spcAft>
          <a:spcPct val="50000"/>
        </a:spcAft>
        <a:buAutoNum type="alphaLcPeriod"/>
        <a:tabLst>
          <a:tab pos="808038" algn="l"/>
          <a:tab pos="1311275" algn="l"/>
          <a:tab pos="1651000" algn="l"/>
        </a:tabLst>
        <a:defRPr sz="2800">
          <a:solidFill>
            <a:schemeClr val="tx1"/>
          </a:solidFill>
          <a:latin typeface="+mn-lt"/>
          <a:ea typeface="+mn-ea"/>
        </a:defRPr>
      </a:lvl3pPr>
      <a:lvl4pPr marL="2765425" indent="-1454150" algn="l" rtl="0" eaLnBrk="0" fontAlgn="base" hangingPunct="0">
        <a:spcBef>
          <a:spcPct val="0"/>
        </a:spcBef>
        <a:spcAft>
          <a:spcPct val="50000"/>
        </a:spcAft>
        <a:buChar char="–"/>
        <a:tabLst>
          <a:tab pos="808038" algn="l"/>
          <a:tab pos="1311275" algn="l"/>
          <a:tab pos="1651000" algn="l"/>
        </a:tabLst>
        <a:defRPr sz="2400">
          <a:solidFill>
            <a:schemeClr val="tx1"/>
          </a:solidFill>
          <a:latin typeface="+mn-lt"/>
          <a:ea typeface="+mn-ea"/>
        </a:defRPr>
      </a:lvl4pPr>
      <a:lvl5pPr marL="3489325" indent="-609600" algn="l" rtl="0" eaLnBrk="0" fontAlgn="base" hangingPunct="0">
        <a:spcBef>
          <a:spcPct val="20000"/>
        </a:spcBef>
        <a:spcAft>
          <a:spcPct val="0"/>
        </a:spcAft>
        <a:buChar char="»"/>
        <a:tabLst>
          <a:tab pos="808038" algn="l"/>
          <a:tab pos="1311275" algn="l"/>
          <a:tab pos="1651000" algn="l"/>
        </a:tabLst>
        <a:defRPr sz="2800">
          <a:solidFill>
            <a:schemeClr val="tx1"/>
          </a:solidFill>
          <a:latin typeface="+mn-lt"/>
          <a:ea typeface="+mn-ea"/>
        </a:defRPr>
      </a:lvl5pPr>
      <a:lvl6pPr marL="3946525" indent="-609600" algn="l" rtl="0" fontAlgn="base">
        <a:spcBef>
          <a:spcPct val="20000"/>
        </a:spcBef>
        <a:spcAft>
          <a:spcPct val="0"/>
        </a:spcAft>
        <a:tabLst>
          <a:tab pos="808038" algn="l"/>
          <a:tab pos="1311275" algn="l"/>
          <a:tab pos="1651000" algn="l"/>
        </a:tabLst>
        <a:defRPr sz="2800">
          <a:solidFill>
            <a:schemeClr val="tx1"/>
          </a:solidFill>
          <a:latin typeface="+mn-lt"/>
          <a:ea typeface="+mn-ea"/>
        </a:defRPr>
      </a:lvl6pPr>
      <a:lvl7pPr marL="4403725" indent="-609600" algn="l" rtl="0" fontAlgn="base">
        <a:spcBef>
          <a:spcPct val="20000"/>
        </a:spcBef>
        <a:spcAft>
          <a:spcPct val="0"/>
        </a:spcAft>
        <a:tabLst>
          <a:tab pos="808038" algn="l"/>
          <a:tab pos="1311275" algn="l"/>
          <a:tab pos="1651000" algn="l"/>
        </a:tabLst>
        <a:defRPr sz="2800">
          <a:solidFill>
            <a:schemeClr val="tx1"/>
          </a:solidFill>
          <a:latin typeface="+mn-lt"/>
          <a:ea typeface="+mn-ea"/>
        </a:defRPr>
      </a:lvl7pPr>
      <a:lvl8pPr marL="4860925" indent="-609600" algn="l" rtl="0" fontAlgn="base">
        <a:spcBef>
          <a:spcPct val="20000"/>
        </a:spcBef>
        <a:spcAft>
          <a:spcPct val="0"/>
        </a:spcAft>
        <a:tabLst>
          <a:tab pos="808038" algn="l"/>
          <a:tab pos="1311275" algn="l"/>
          <a:tab pos="1651000" algn="l"/>
        </a:tabLst>
        <a:defRPr sz="2800">
          <a:solidFill>
            <a:schemeClr val="tx1"/>
          </a:solidFill>
          <a:latin typeface="+mn-lt"/>
          <a:ea typeface="+mn-ea"/>
        </a:defRPr>
      </a:lvl8pPr>
      <a:lvl9pPr marL="5318125" indent="-609600" algn="l" rtl="0" fontAlgn="base">
        <a:spcBef>
          <a:spcPct val="20000"/>
        </a:spcBef>
        <a:spcAft>
          <a:spcPct val="0"/>
        </a:spcAft>
        <a:tabLst>
          <a:tab pos="808038" algn="l"/>
          <a:tab pos="1311275" algn="l"/>
          <a:tab pos="1651000" algn="l"/>
        </a:tabLst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0" descr="outine cop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42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red button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48625" y="6399213"/>
            <a:ext cx="1143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3050" y="1095375"/>
            <a:ext cx="88709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785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59088" y="6578600"/>
            <a:ext cx="2895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800" b="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452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94400" y="61880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100000"/>
              </a:spcBef>
              <a:spcAft>
                <a:spcPct val="75000"/>
              </a:spcAft>
              <a:tabLst>
                <a:tab pos="1828800" algn="l"/>
              </a:tabLst>
              <a:defRPr/>
            </a:pPr>
            <a:endParaRPr lang="en-US" sz="3200">
              <a:solidFill>
                <a:srgbClr val="000080"/>
              </a:solidFill>
            </a:endParaRP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609600" y="63849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64524" name="Text Box 12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endParaRPr lang="en-US" sz="2400" b="0"/>
          </a:p>
        </p:txBody>
      </p:sp>
      <p:sp>
        <p:nvSpPr>
          <p:cNvPr id="64526" name="Text Box 14"/>
          <p:cNvSpPr txBox="1">
            <a:spLocks noChangeArrowheads="1"/>
          </p:cNvSpPr>
          <p:nvPr/>
        </p:nvSpPr>
        <p:spPr bwMode="auto">
          <a:xfrm>
            <a:off x="8210550" y="6448425"/>
            <a:ext cx="92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bg1"/>
                </a:solidFill>
                <a:ea typeface="+mn-ea"/>
              </a:rPr>
              <a:t>End Show</a:t>
            </a:r>
          </a:p>
        </p:txBody>
      </p:sp>
      <p:sp>
        <p:nvSpPr>
          <p:cNvPr id="64527" name="Rectangle 15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53388" y="63468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4528" name="Rectangle 16"/>
          <p:cNvSpPr>
            <a:spLocks noChangeArrowheads="1"/>
          </p:cNvSpPr>
          <p:nvPr/>
        </p:nvSpPr>
        <p:spPr bwMode="auto">
          <a:xfrm>
            <a:off x="1776413" y="0"/>
            <a:ext cx="280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>
                <a:solidFill>
                  <a:srgbClr val="FF0000"/>
                </a:solidFill>
                <a:ea typeface="+mn-ea"/>
              </a:rPr>
              <a:t>2-1 The Nature of Matter</a:t>
            </a:r>
          </a:p>
        </p:txBody>
      </p:sp>
      <p:pic>
        <p:nvPicPr>
          <p:cNvPr id="2062" name="Picture 17" descr="arrow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73588" y="101600"/>
            <a:ext cx="317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18" descr="key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35000" y="2397125"/>
            <a:ext cx="67151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4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4913313" y="0"/>
            <a:ext cx="407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B-crumb</a:t>
            </a:r>
          </a:p>
        </p:txBody>
      </p:sp>
      <p:pic>
        <p:nvPicPr>
          <p:cNvPr id="2065" name="Picture 21" descr="logo_ph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61925" y="6267450"/>
            <a:ext cx="588963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34" name="Rectangle 22"/>
          <p:cNvSpPr>
            <a:spLocks noChangeArrowheads="1"/>
          </p:cNvSpPr>
          <p:nvPr userDrawn="1"/>
        </p:nvSpPr>
        <p:spPr bwMode="auto">
          <a:xfrm>
            <a:off x="6816725" y="5967413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r>
              <a:rPr lang="en-US" sz="1200">
                <a:solidFill>
                  <a:schemeClr val="bg1"/>
                </a:solidFill>
              </a:rPr>
              <a:t>Slide </a:t>
            </a:r>
          </a:p>
          <a:p>
            <a:pPr algn="r">
              <a:defRPr/>
            </a:pPr>
            <a:fld id="{B9BA4E57-CEAC-453B-8B14-6991D26391AE}" type="slidenum">
              <a:rPr lang="en-US" sz="120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r>
              <a:rPr lang="en-US" sz="1200">
                <a:solidFill>
                  <a:schemeClr val="bg1"/>
                </a:solidFill>
              </a:rPr>
              <a:t> of 40</a:t>
            </a:r>
            <a:endParaRPr 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100000"/>
        </a:spcBef>
        <a:spcAft>
          <a:spcPct val="75000"/>
        </a:spcAft>
        <a:buChar char="•"/>
        <a:tabLst>
          <a:tab pos="1828800" algn="l"/>
        </a:tabLst>
        <a:defRPr sz="3200" b="1">
          <a:solidFill>
            <a:srgbClr val="000080"/>
          </a:solidFill>
          <a:latin typeface="+mn-lt"/>
          <a:ea typeface="+mn-ea"/>
          <a:cs typeface="+mn-cs"/>
        </a:defRPr>
      </a:lvl1pPr>
      <a:lvl2pPr marL="1206500" indent="-749300" algn="l" rtl="0" eaLnBrk="0" fontAlgn="base" hangingPunct="0">
        <a:spcBef>
          <a:spcPct val="100000"/>
        </a:spcBef>
        <a:spcAft>
          <a:spcPct val="25000"/>
        </a:spcAft>
        <a:buChar char="–"/>
        <a:tabLst>
          <a:tab pos="1828800" algn="l"/>
        </a:tabLst>
        <a:defRPr sz="2800" b="1">
          <a:solidFill>
            <a:srgbClr val="006400"/>
          </a:solidFill>
          <a:latin typeface="+mn-lt"/>
          <a:ea typeface="+mn-ea"/>
        </a:defRPr>
      </a:lvl2pPr>
      <a:lvl3pPr marL="1557338" indent="-236538" algn="l" rtl="0" eaLnBrk="0" fontAlgn="base" hangingPunct="0">
        <a:spcBef>
          <a:spcPct val="0"/>
        </a:spcBef>
        <a:spcAft>
          <a:spcPct val="25000"/>
        </a:spcAft>
        <a:buSzPct val="125000"/>
        <a:buChar char="•"/>
        <a:tabLst>
          <a:tab pos="1828800" algn="l"/>
        </a:tabLst>
        <a:defRPr sz="2800">
          <a:solidFill>
            <a:schemeClr val="tx1"/>
          </a:solidFill>
          <a:latin typeface="+mn-lt"/>
          <a:ea typeface="+mn-ea"/>
        </a:defRPr>
      </a:lvl3pPr>
      <a:lvl4pPr marL="1671638" indent="-300038" algn="l" rtl="0" eaLnBrk="0" fontAlgn="base" hangingPunct="0">
        <a:spcBef>
          <a:spcPct val="0"/>
        </a:spcBef>
        <a:spcAft>
          <a:spcPct val="25000"/>
        </a:spcAft>
        <a:buChar char="–"/>
        <a:tabLst>
          <a:tab pos="1828800" algn="l"/>
        </a:tabLst>
        <a:defRPr sz="2800">
          <a:solidFill>
            <a:schemeClr val="tx1"/>
          </a:solidFill>
          <a:latin typeface="+mn-lt"/>
          <a:ea typeface="+mn-ea"/>
        </a:defRPr>
      </a:lvl4pPr>
      <a:lvl5pPr marL="2465388" indent="-228600" algn="l" rtl="0" eaLnBrk="0" fontAlgn="base" hangingPunct="0">
        <a:spcBef>
          <a:spcPct val="0"/>
        </a:spcBef>
        <a:spcAft>
          <a:spcPct val="5000"/>
        </a:spcAft>
        <a:buChar char="»"/>
        <a:tabLst>
          <a:tab pos="1828800" algn="l"/>
        </a:tabLst>
        <a:defRPr sz="3200">
          <a:solidFill>
            <a:schemeClr val="tx1"/>
          </a:solidFill>
          <a:latin typeface="+mn-lt"/>
          <a:ea typeface="+mn-ea"/>
        </a:defRPr>
      </a:lvl5pPr>
      <a:lvl6pPr marL="2922588" indent="-228600" algn="l" rtl="0" fontAlgn="base">
        <a:spcBef>
          <a:spcPct val="0"/>
        </a:spcBef>
        <a:spcAft>
          <a:spcPct val="5000"/>
        </a:spcAft>
        <a:buChar char="»"/>
        <a:tabLst>
          <a:tab pos="1828800" algn="l"/>
        </a:tabLst>
        <a:defRPr sz="3200">
          <a:solidFill>
            <a:schemeClr val="tx1"/>
          </a:solidFill>
          <a:latin typeface="+mn-lt"/>
          <a:ea typeface="+mn-ea"/>
        </a:defRPr>
      </a:lvl6pPr>
      <a:lvl7pPr marL="3379788" indent="-228600" algn="l" rtl="0" fontAlgn="base">
        <a:spcBef>
          <a:spcPct val="0"/>
        </a:spcBef>
        <a:spcAft>
          <a:spcPct val="5000"/>
        </a:spcAft>
        <a:buChar char="»"/>
        <a:tabLst>
          <a:tab pos="1828800" algn="l"/>
        </a:tabLst>
        <a:defRPr sz="3200">
          <a:solidFill>
            <a:schemeClr val="tx1"/>
          </a:solidFill>
          <a:latin typeface="+mn-lt"/>
          <a:ea typeface="+mn-ea"/>
        </a:defRPr>
      </a:lvl7pPr>
      <a:lvl8pPr marL="3836988" indent="-228600" algn="l" rtl="0" fontAlgn="base">
        <a:spcBef>
          <a:spcPct val="0"/>
        </a:spcBef>
        <a:spcAft>
          <a:spcPct val="5000"/>
        </a:spcAft>
        <a:buChar char="»"/>
        <a:tabLst>
          <a:tab pos="1828800" algn="l"/>
        </a:tabLst>
        <a:defRPr sz="3200">
          <a:solidFill>
            <a:schemeClr val="tx1"/>
          </a:solidFill>
          <a:latin typeface="+mn-lt"/>
          <a:ea typeface="+mn-ea"/>
        </a:defRPr>
      </a:lvl8pPr>
      <a:lvl9pPr marL="4294188" indent="-228600" algn="l" rtl="0" fontAlgn="base">
        <a:spcBef>
          <a:spcPct val="0"/>
        </a:spcBef>
        <a:spcAft>
          <a:spcPct val="5000"/>
        </a:spcAft>
        <a:buChar char="»"/>
        <a:tabLst>
          <a:tab pos="1828800" algn="l"/>
        </a:tabLst>
        <a:defRPr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8" descr="outine cop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42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red button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48625" y="6399213"/>
            <a:ext cx="1143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3050" y="1095375"/>
            <a:ext cx="88709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5875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785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875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59088" y="6578600"/>
            <a:ext cx="2895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800" b="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45876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94400" y="61880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  <p:sp>
        <p:nvSpPr>
          <p:cNvPr id="458761" name="Rectangle 9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100000"/>
              </a:spcBef>
              <a:spcAft>
                <a:spcPct val="75000"/>
              </a:spcAft>
              <a:tabLst>
                <a:tab pos="1828800" algn="l"/>
              </a:tabLst>
              <a:defRPr/>
            </a:pPr>
            <a:endParaRPr lang="en-US" sz="3200">
              <a:solidFill>
                <a:srgbClr val="000080"/>
              </a:solidFill>
            </a:endParaRPr>
          </a:p>
        </p:txBody>
      </p:sp>
      <p:sp>
        <p:nvSpPr>
          <p:cNvPr id="458763" name="Rectangle 11"/>
          <p:cNvSpPr>
            <a:spLocks noChangeArrowheads="1"/>
          </p:cNvSpPr>
          <p:nvPr/>
        </p:nvSpPr>
        <p:spPr bwMode="auto">
          <a:xfrm>
            <a:off x="609600" y="63849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458764" name="Text Box 12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endParaRPr lang="en-US" sz="2400" b="0"/>
          </a:p>
        </p:txBody>
      </p:sp>
      <p:sp>
        <p:nvSpPr>
          <p:cNvPr id="458766" name="Text Box 14"/>
          <p:cNvSpPr txBox="1">
            <a:spLocks noChangeArrowheads="1"/>
          </p:cNvSpPr>
          <p:nvPr/>
        </p:nvSpPr>
        <p:spPr bwMode="auto">
          <a:xfrm>
            <a:off x="8210550" y="6448425"/>
            <a:ext cx="92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bg1"/>
                </a:solidFill>
                <a:ea typeface="+mn-ea"/>
              </a:rPr>
              <a:t>End Show</a:t>
            </a:r>
          </a:p>
        </p:txBody>
      </p:sp>
      <p:sp>
        <p:nvSpPr>
          <p:cNvPr id="458767" name="Rectangle 15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53388" y="63468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458768" name="Rectangle 16"/>
          <p:cNvSpPr>
            <a:spLocks noChangeArrowheads="1"/>
          </p:cNvSpPr>
          <p:nvPr/>
        </p:nvSpPr>
        <p:spPr bwMode="auto">
          <a:xfrm>
            <a:off x="1776413" y="0"/>
            <a:ext cx="280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>
                <a:solidFill>
                  <a:srgbClr val="FF0000"/>
                </a:solidFill>
                <a:ea typeface="+mn-ea"/>
              </a:rPr>
              <a:t>2-1 The Nature of Matter</a:t>
            </a:r>
          </a:p>
        </p:txBody>
      </p:sp>
      <p:pic>
        <p:nvPicPr>
          <p:cNvPr id="3086" name="Picture 17" descr="arrow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70413" y="101600"/>
            <a:ext cx="317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8" descr="key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22300" y="2400300"/>
            <a:ext cx="67310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8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4908550" y="0"/>
            <a:ext cx="407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B-crumb</a:t>
            </a:r>
          </a:p>
        </p:txBody>
      </p:sp>
      <p:pic>
        <p:nvPicPr>
          <p:cNvPr id="3089" name="Picture 29" descr="logo_ph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61925" y="6267450"/>
            <a:ext cx="588963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8783" name="Rectangle 31"/>
          <p:cNvSpPr>
            <a:spLocks noChangeArrowheads="1"/>
          </p:cNvSpPr>
          <p:nvPr userDrawn="1"/>
        </p:nvSpPr>
        <p:spPr bwMode="auto">
          <a:xfrm>
            <a:off x="6816725" y="5967413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r>
              <a:rPr lang="en-US" sz="1200">
                <a:solidFill>
                  <a:schemeClr val="bg1"/>
                </a:solidFill>
              </a:rPr>
              <a:t>Slide </a:t>
            </a:r>
          </a:p>
          <a:p>
            <a:pPr algn="r">
              <a:defRPr/>
            </a:pPr>
            <a:fld id="{F7A14072-CD95-4088-AEF9-EDDF2B2304C5}" type="slidenum">
              <a:rPr lang="en-US" sz="120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r>
              <a:rPr lang="en-US" sz="1200">
                <a:solidFill>
                  <a:schemeClr val="bg1"/>
                </a:solidFill>
              </a:rPr>
              <a:t> of 40</a:t>
            </a:r>
            <a:endParaRPr 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100000"/>
        </a:spcBef>
        <a:spcAft>
          <a:spcPct val="75000"/>
        </a:spcAft>
        <a:buChar char="•"/>
        <a:tabLst>
          <a:tab pos="1828800" algn="l"/>
        </a:tabLst>
        <a:defRPr sz="3200" b="1">
          <a:solidFill>
            <a:srgbClr val="000080"/>
          </a:solidFill>
          <a:latin typeface="+mn-lt"/>
          <a:ea typeface="+mn-ea"/>
          <a:cs typeface="+mn-cs"/>
        </a:defRPr>
      </a:lvl1pPr>
      <a:lvl2pPr marL="1206500" indent="-749300" algn="l" rtl="0" eaLnBrk="0" fontAlgn="base" hangingPunct="0">
        <a:spcBef>
          <a:spcPct val="100000"/>
        </a:spcBef>
        <a:spcAft>
          <a:spcPct val="25000"/>
        </a:spcAft>
        <a:buChar char="–"/>
        <a:tabLst>
          <a:tab pos="1828800" algn="l"/>
        </a:tabLst>
        <a:defRPr sz="2800" b="1">
          <a:solidFill>
            <a:schemeClr val="tx1"/>
          </a:solidFill>
          <a:latin typeface="+mn-lt"/>
          <a:ea typeface="+mn-ea"/>
        </a:defRPr>
      </a:lvl2pPr>
      <a:lvl3pPr marL="1557338" indent="-236538" algn="l" rtl="0" eaLnBrk="0" fontAlgn="base" hangingPunct="0">
        <a:spcBef>
          <a:spcPct val="0"/>
        </a:spcBef>
        <a:spcAft>
          <a:spcPct val="25000"/>
        </a:spcAft>
        <a:buSzPct val="125000"/>
        <a:buChar char="•"/>
        <a:tabLst>
          <a:tab pos="1828800" algn="l"/>
        </a:tabLst>
        <a:defRPr sz="2800">
          <a:solidFill>
            <a:schemeClr val="tx1"/>
          </a:solidFill>
          <a:latin typeface="+mn-lt"/>
          <a:ea typeface="+mn-ea"/>
        </a:defRPr>
      </a:lvl3pPr>
      <a:lvl4pPr marL="1671638" indent="-300038" algn="l" rtl="0" eaLnBrk="0" fontAlgn="base" hangingPunct="0">
        <a:spcBef>
          <a:spcPct val="0"/>
        </a:spcBef>
        <a:spcAft>
          <a:spcPct val="25000"/>
        </a:spcAft>
        <a:buChar char="–"/>
        <a:tabLst>
          <a:tab pos="1828800" algn="l"/>
        </a:tabLst>
        <a:defRPr sz="2800">
          <a:solidFill>
            <a:schemeClr val="tx1"/>
          </a:solidFill>
          <a:latin typeface="+mn-lt"/>
          <a:ea typeface="+mn-ea"/>
        </a:defRPr>
      </a:lvl4pPr>
      <a:lvl5pPr marL="2465388" indent="-228600" algn="l" rtl="0" eaLnBrk="0" fontAlgn="base" hangingPunct="0">
        <a:spcBef>
          <a:spcPct val="0"/>
        </a:spcBef>
        <a:spcAft>
          <a:spcPct val="5000"/>
        </a:spcAft>
        <a:buChar char="»"/>
        <a:tabLst>
          <a:tab pos="1828800" algn="l"/>
        </a:tabLst>
        <a:defRPr sz="3200">
          <a:solidFill>
            <a:schemeClr val="tx1"/>
          </a:solidFill>
          <a:latin typeface="+mn-lt"/>
          <a:ea typeface="+mn-ea"/>
        </a:defRPr>
      </a:lvl5pPr>
      <a:lvl6pPr marL="2922588" indent="-228600" algn="l" rtl="0" fontAlgn="base">
        <a:spcBef>
          <a:spcPct val="0"/>
        </a:spcBef>
        <a:spcAft>
          <a:spcPct val="5000"/>
        </a:spcAft>
        <a:buChar char="»"/>
        <a:tabLst>
          <a:tab pos="1828800" algn="l"/>
        </a:tabLst>
        <a:defRPr sz="3200">
          <a:solidFill>
            <a:schemeClr val="tx1"/>
          </a:solidFill>
          <a:latin typeface="+mn-lt"/>
          <a:ea typeface="+mn-ea"/>
        </a:defRPr>
      </a:lvl6pPr>
      <a:lvl7pPr marL="3379788" indent="-228600" algn="l" rtl="0" fontAlgn="base">
        <a:spcBef>
          <a:spcPct val="0"/>
        </a:spcBef>
        <a:spcAft>
          <a:spcPct val="5000"/>
        </a:spcAft>
        <a:buChar char="»"/>
        <a:tabLst>
          <a:tab pos="1828800" algn="l"/>
        </a:tabLst>
        <a:defRPr sz="3200">
          <a:solidFill>
            <a:schemeClr val="tx1"/>
          </a:solidFill>
          <a:latin typeface="+mn-lt"/>
          <a:ea typeface="+mn-ea"/>
        </a:defRPr>
      </a:lvl7pPr>
      <a:lvl8pPr marL="3836988" indent="-228600" algn="l" rtl="0" fontAlgn="base">
        <a:spcBef>
          <a:spcPct val="0"/>
        </a:spcBef>
        <a:spcAft>
          <a:spcPct val="5000"/>
        </a:spcAft>
        <a:buChar char="»"/>
        <a:tabLst>
          <a:tab pos="1828800" algn="l"/>
        </a:tabLst>
        <a:defRPr sz="3200">
          <a:solidFill>
            <a:schemeClr val="tx1"/>
          </a:solidFill>
          <a:latin typeface="+mn-lt"/>
          <a:ea typeface="+mn-ea"/>
        </a:defRPr>
      </a:lvl8pPr>
      <a:lvl9pPr marL="4294188" indent="-228600" algn="l" rtl="0" fontAlgn="base">
        <a:spcBef>
          <a:spcPct val="0"/>
        </a:spcBef>
        <a:spcAft>
          <a:spcPct val="5000"/>
        </a:spcAft>
        <a:buChar char="»"/>
        <a:tabLst>
          <a:tab pos="1828800" algn="l"/>
        </a:tabLst>
        <a:defRPr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9" descr="outine cop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42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red button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48625" y="6399213"/>
            <a:ext cx="1143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908550" y="0"/>
            <a:ext cx="407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B-crumb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3050" y="1095375"/>
            <a:ext cx="854710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040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785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040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59088" y="6578600"/>
            <a:ext cx="2895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800" b="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23040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94400" y="61880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  <p:sp>
        <p:nvSpPr>
          <p:cNvPr id="230409" name="Rectangle 9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Aft>
                <a:spcPct val="50000"/>
              </a:spcAft>
              <a:tabLst>
                <a:tab pos="1255713" algn="l"/>
              </a:tabLst>
              <a:defRPr/>
            </a:pPr>
            <a:endParaRPr lang="en-US" sz="3200">
              <a:solidFill>
                <a:srgbClr val="000080"/>
              </a:solidFill>
            </a:endParaRPr>
          </a:p>
        </p:txBody>
      </p:sp>
      <p:sp>
        <p:nvSpPr>
          <p:cNvPr id="230411" name="Rectangle 11"/>
          <p:cNvSpPr>
            <a:spLocks noChangeArrowheads="1"/>
          </p:cNvSpPr>
          <p:nvPr/>
        </p:nvSpPr>
        <p:spPr bwMode="auto">
          <a:xfrm>
            <a:off x="609600" y="63849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230412" name="Text Box 12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endParaRPr lang="en-US" sz="2400" b="0"/>
          </a:p>
        </p:txBody>
      </p:sp>
      <p:sp>
        <p:nvSpPr>
          <p:cNvPr id="230414" name="Text Box 14"/>
          <p:cNvSpPr txBox="1">
            <a:spLocks noChangeArrowheads="1"/>
          </p:cNvSpPr>
          <p:nvPr/>
        </p:nvSpPr>
        <p:spPr bwMode="auto">
          <a:xfrm>
            <a:off x="8210550" y="6448425"/>
            <a:ext cx="92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bg1"/>
                </a:solidFill>
                <a:ea typeface="+mn-ea"/>
              </a:rPr>
              <a:t>End Show</a:t>
            </a:r>
          </a:p>
        </p:txBody>
      </p:sp>
      <p:sp>
        <p:nvSpPr>
          <p:cNvPr id="230415" name="Rectangle 15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53388" y="63468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230416" name="Rectangle 16"/>
          <p:cNvSpPr>
            <a:spLocks noChangeArrowheads="1"/>
          </p:cNvSpPr>
          <p:nvPr/>
        </p:nvSpPr>
        <p:spPr bwMode="auto">
          <a:xfrm>
            <a:off x="1776413" y="0"/>
            <a:ext cx="280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>
                <a:solidFill>
                  <a:srgbClr val="FF0000"/>
                </a:solidFill>
                <a:ea typeface="+mn-ea"/>
              </a:rPr>
              <a:t>2-1 The Nature of Matter</a:t>
            </a:r>
          </a:p>
        </p:txBody>
      </p:sp>
      <p:pic>
        <p:nvPicPr>
          <p:cNvPr id="4111" name="Picture 17" descr="arrow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70413" y="101600"/>
            <a:ext cx="317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20" descr="logo_ph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61925" y="6267450"/>
            <a:ext cx="588963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421" name="Rectangle 21"/>
          <p:cNvSpPr>
            <a:spLocks noChangeArrowheads="1"/>
          </p:cNvSpPr>
          <p:nvPr userDrawn="1"/>
        </p:nvSpPr>
        <p:spPr bwMode="auto">
          <a:xfrm>
            <a:off x="6816725" y="5967413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r>
              <a:rPr lang="en-US" sz="1200">
                <a:solidFill>
                  <a:schemeClr val="bg1"/>
                </a:solidFill>
              </a:rPr>
              <a:t>Slide </a:t>
            </a:r>
          </a:p>
          <a:p>
            <a:pPr algn="r">
              <a:defRPr/>
            </a:pPr>
            <a:fld id="{0B36403A-8A55-48AB-8D9A-F26B8272A12C}" type="slidenum">
              <a:rPr lang="en-US" sz="120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r>
              <a:rPr lang="en-US" sz="1200">
                <a:solidFill>
                  <a:schemeClr val="bg1"/>
                </a:solidFill>
              </a:rPr>
              <a:t> of 40</a:t>
            </a:r>
            <a:endParaRPr 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50000"/>
        </a:spcAft>
        <a:buChar char="•"/>
        <a:tabLst>
          <a:tab pos="1255713" algn="l"/>
        </a:tabLst>
        <a:defRPr sz="3200" b="1">
          <a:solidFill>
            <a:srgbClr val="000080"/>
          </a:solidFill>
          <a:latin typeface="+mn-lt"/>
          <a:ea typeface="+mn-ea"/>
          <a:cs typeface="+mn-cs"/>
        </a:defRPr>
      </a:lvl1pPr>
      <a:lvl2pPr marL="114300" indent="342900" algn="l" rtl="0" eaLnBrk="0" fontAlgn="base" hangingPunct="0">
        <a:lnSpc>
          <a:spcPct val="85000"/>
        </a:lnSpc>
        <a:spcBef>
          <a:spcPct val="0"/>
        </a:spcBef>
        <a:spcAft>
          <a:spcPct val="50000"/>
        </a:spcAft>
        <a:buChar char="–"/>
        <a:tabLst>
          <a:tab pos="1255713" algn="l"/>
        </a:tabLst>
        <a:defRPr sz="2800" b="1">
          <a:solidFill>
            <a:srgbClr val="006400"/>
          </a:solidFill>
          <a:latin typeface="+mn-lt"/>
          <a:ea typeface="+mn-ea"/>
        </a:defRPr>
      </a:lvl2pPr>
      <a:lvl3pPr marL="287338" indent="4763" algn="l" rtl="0" eaLnBrk="0" fontAlgn="base" hangingPunct="0">
        <a:spcBef>
          <a:spcPct val="25000"/>
        </a:spcBef>
        <a:spcAft>
          <a:spcPct val="25000"/>
        </a:spcAft>
        <a:buFont typeface="Arial" charset="0"/>
        <a:buChar char="•"/>
        <a:tabLst>
          <a:tab pos="1255713" algn="l"/>
        </a:tabLst>
        <a:defRPr sz="2800">
          <a:solidFill>
            <a:schemeClr val="tx1"/>
          </a:solidFill>
          <a:latin typeface="+mn-lt"/>
          <a:ea typeface="+mn-ea"/>
        </a:defRPr>
      </a:lvl3pPr>
      <a:lvl4pPr marL="914400" indent="-231775" algn="l" rtl="0" eaLnBrk="0" fontAlgn="base" hangingPunct="0">
        <a:spcBef>
          <a:spcPct val="25000"/>
        </a:spcBef>
        <a:spcAft>
          <a:spcPct val="25000"/>
        </a:spcAft>
        <a:buSzPct val="125000"/>
        <a:buChar char="•"/>
        <a:tabLst>
          <a:tab pos="1255713" algn="l"/>
        </a:tabLst>
        <a:defRPr sz="2800">
          <a:solidFill>
            <a:schemeClr val="tx1"/>
          </a:solidFill>
          <a:latin typeface="+mn-lt"/>
          <a:ea typeface="+mn-ea"/>
        </a:defRPr>
      </a:lvl4pPr>
      <a:lvl5pPr marL="1252538" indent="3175" algn="l" rtl="0" eaLnBrk="0" fontAlgn="base" hangingPunct="0">
        <a:spcBef>
          <a:spcPct val="25000"/>
        </a:spcBef>
        <a:spcAft>
          <a:spcPct val="25000"/>
        </a:spcAft>
        <a:buSzPct val="125000"/>
        <a:buFont typeface="Wingdings" pitchFamily="2" charset="2"/>
        <a:buChar char="»"/>
        <a:tabLst>
          <a:tab pos="1255713" algn="l"/>
        </a:tabLst>
        <a:defRPr sz="2800">
          <a:solidFill>
            <a:schemeClr val="tx1"/>
          </a:solidFill>
          <a:latin typeface="+mn-lt"/>
          <a:ea typeface="+mn-ea"/>
        </a:defRPr>
      </a:lvl5pPr>
      <a:lvl6pPr marL="1709738" indent="3175" algn="l" rtl="0" fontAlgn="base">
        <a:spcBef>
          <a:spcPct val="25000"/>
        </a:spcBef>
        <a:spcAft>
          <a:spcPct val="25000"/>
        </a:spcAft>
        <a:buSzPct val="125000"/>
        <a:buFont typeface="Wingdings" pitchFamily="2" charset="2"/>
        <a:tabLst>
          <a:tab pos="1255713" algn="l"/>
        </a:tabLst>
        <a:defRPr sz="2800">
          <a:solidFill>
            <a:schemeClr val="tx1"/>
          </a:solidFill>
          <a:latin typeface="+mn-lt"/>
          <a:ea typeface="+mn-ea"/>
        </a:defRPr>
      </a:lvl6pPr>
      <a:lvl7pPr marL="2166938" indent="3175" algn="l" rtl="0" fontAlgn="base">
        <a:spcBef>
          <a:spcPct val="25000"/>
        </a:spcBef>
        <a:spcAft>
          <a:spcPct val="25000"/>
        </a:spcAft>
        <a:buSzPct val="125000"/>
        <a:buFont typeface="Wingdings" pitchFamily="2" charset="2"/>
        <a:tabLst>
          <a:tab pos="1255713" algn="l"/>
        </a:tabLst>
        <a:defRPr sz="2800">
          <a:solidFill>
            <a:schemeClr val="tx1"/>
          </a:solidFill>
          <a:latin typeface="+mn-lt"/>
          <a:ea typeface="+mn-ea"/>
        </a:defRPr>
      </a:lvl7pPr>
      <a:lvl8pPr marL="2624138" indent="3175" algn="l" rtl="0" fontAlgn="base">
        <a:spcBef>
          <a:spcPct val="25000"/>
        </a:spcBef>
        <a:spcAft>
          <a:spcPct val="25000"/>
        </a:spcAft>
        <a:buSzPct val="125000"/>
        <a:buFont typeface="Wingdings" pitchFamily="2" charset="2"/>
        <a:tabLst>
          <a:tab pos="1255713" algn="l"/>
        </a:tabLst>
        <a:defRPr sz="2800">
          <a:solidFill>
            <a:schemeClr val="tx1"/>
          </a:solidFill>
          <a:latin typeface="+mn-lt"/>
          <a:ea typeface="+mn-ea"/>
        </a:defRPr>
      </a:lvl8pPr>
      <a:lvl9pPr marL="3081338" indent="3175" algn="l" rtl="0" fontAlgn="base">
        <a:spcBef>
          <a:spcPct val="25000"/>
        </a:spcBef>
        <a:spcAft>
          <a:spcPct val="25000"/>
        </a:spcAft>
        <a:buSzPct val="125000"/>
        <a:buFont typeface="Wingdings" pitchFamily="2" charset="2"/>
        <a:tabLst>
          <a:tab pos="1255713" algn="l"/>
        </a:tabLst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outine cop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42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red button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48625" y="6399213"/>
            <a:ext cx="1143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908550" y="0"/>
            <a:ext cx="407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B-crumb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3050" y="1095375"/>
            <a:ext cx="864235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857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785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57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59088" y="6578600"/>
            <a:ext cx="2895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800" b="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58573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94400" y="61880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  <p:sp>
        <p:nvSpPr>
          <p:cNvPr id="585737" name="Rectangle 9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Aft>
                <a:spcPct val="50000"/>
              </a:spcAft>
              <a:defRPr/>
            </a:pPr>
            <a:endParaRPr lang="en-US" sz="2800" b="0"/>
          </a:p>
        </p:txBody>
      </p:sp>
      <p:sp>
        <p:nvSpPr>
          <p:cNvPr id="585738" name="Rectangle 10"/>
          <p:cNvSpPr>
            <a:spLocks noChangeArrowheads="1"/>
          </p:cNvSpPr>
          <p:nvPr/>
        </p:nvSpPr>
        <p:spPr bwMode="auto">
          <a:xfrm>
            <a:off x="609600" y="63849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585739" name="Text Box 11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endParaRPr lang="en-US" sz="2400" b="0"/>
          </a:p>
        </p:txBody>
      </p:sp>
      <p:sp>
        <p:nvSpPr>
          <p:cNvPr id="585741" name="Text Box 13"/>
          <p:cNvSpPr txBox="1">
            <a:spLocks noChangeArrowheads="1"/>
          </p:cNvSpPr>
          <p:nvPr/>
        </p:nvSpPr>
        <p:spPr bwMode="auto">
          <a:xfrm>
            <a:off x="8210550" y="6448425"/>
            <a:ext cx="92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bg1"/>
                </a:solidFill>
                <a:ea typeface="+mn-ea"/>
              </a:rPr>
              <a:t>End Show</a:t>
            </a:r>
          </a:p>
        </p:txBody>
      </p:sp>
      <p:sp>
        <p:nvSpPr>
          <p:cNvPr id="585742" name="Rectangle 14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53388" y="63468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585743" name="Rectangle 15"/>
          <p:cNvSpPr>
            <a:spLocks noChangeArrowheads="1"/>
          </p:cNvSpPr>
          <p:nvPr/>
        </p:nvSpPr>
        <p:spPr bwMode="auto">
          <a:xfrm>
            <a:off x="1776413" y="0"/>
            <a:ext cx="280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>
                <a:solidFill>
                  <a:srgbClr val="FF0000"/>
                </a:solidFill>
                <a:ea typeface="+mn-ea"/>
              </a:rPr>
              <a:t>2-1 The Nature of Matter</a:t>
            </a:r>
          </a:p>
        </p:txBody>
      </p:sp>
      <p:pic>
        <p:nvPicPr>
          <p:cNvPr id="5135" name="Picture 16" descr="arrow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70413" y="101600"/>
            <a:ext cx="317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7" descr="logo_ph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61925" y="6267450"/>
            <a:ext cx="588963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5746" name="Rectangle 18"/>
          <p:cNvSpPr>
            <a:spLocks noChangeArrowheads="1"/>
          </p:cNvSpPr>
          <p:nvPr userDrawn="1"/>
        </p:nvSpPr>
        <p:spPr bwMode="auto">
          <a:xfrm>
            <a:off x="6816725" y="5967413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r>
              <a:rPr lang="en-US" sz="1200">
                <a:solidFill>
                  <a:schemeClr val="bg1"/>
                </a:solidFill>
              </a:rPr>
              <a:t>Slide </a:t>
            </a:r>
          </a:p>
          <a:p>
            <a:pPr algn="r">
              <a:defRPr/>
            </a:pPr>
            <a:fld id="{EFC9FFE3-25A0-4BE4-93C4-8CD84B09B6E6}" type="slidenum">
              <a:rPr lang="en-US" sz="120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r>
              <a:rPr lang="en-US" sz="1200">
                <a:solidFill>
                  <a:schemeClr val="bg1"/>
                </a:solidFill>
              </a:rPr>
              <a:t> of 40</a:t>
            </a:r>
            <a:endParaRPr 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5000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114300" indent="342900" algn="l" rtl="0" eaLnBrk="0" fontAlgn="base" hangingPunct="0">
        <a:spcBef>
          <a:spcPct val="0"/>
        </a:spcBef>
        <a:spcAft>
          <a:spcPct val="5000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577850" indent="-236538" algn="l" rtl="0" eaLnBrk="0" fontAlgn="base" hangingPunct="0">
        <a:spcBef>
          <a:spcPct val="35000"/>
        </a:spcBef>
        <a:spcAft>
          <a:spcPct val="25000"/>
        </a:spcAft>
        <a:buSzPct val="125000"/>
        <a:buChar char="•"/>
        <a:defRPr sz="2800">
          <a:solidFill>
            <a:schemeClr val="tx1"/>
          </a:solidFill>
          <a:latin typeface="+mn-lt"/>
          <a:ea typeface="+mn-ea"/>
        </a:defRPr>
      </a:lvl3pPr>
      <a:lvl4pPr marL="923925" indent="-231775" algn="l" rtl="0" eaLnBrk="0" fontAlgn="base" hangingPunct="0">
        <a:spcBef>
          <a:spcPct val="35000"/>
        </a:spcBef>
        <a:spcAft>
          <a:spcPct val="25000"/>
        </a:spcAft>
        <a:buSzPct val="125000"/>
        <a:buChar char="•"/>
        <a:defRPr sz="2800">
          <a:solidFill>
            <a:schemeClr val="tx1"/>
          </a:solidFill>
          <a:latin typeface="+mn-lt"/>
          <a:ea typeface="+mn-ea"/>
        </a:defRPr>
      </a:lvl4pPr>
      <a:lvl5pPr marL="1089025" indent="3175" algn="l" rtl="0" eaLnBrk="0" fontAlgn="base" hangingPunct="0">
        <a:spcBef>
          <a:spcPct val="35000"/>
        </a:spcBef>
        <a:spcAft>
          <a:spcPct val="25000"/>
        </a:spcAft>
        <a:buSzPct val="125000"/>
        <a:buFont typeface="Wingdings" pitchFamily="2" charset="2"/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1546225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400">
          <a:solidFill>
            <a:schemeClr val="tx1"/>
          </a:solidFill>
          <a:latin typeface="+mn-lt"/>
          <a:ea typeface="+mn-ea"/>
        </a:defRPr>
      </a:lvl6pPr>
      <a:lvl7pPr marL="2003425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400">
          <a:solidFill>
            <a:schemeClr val="tx1"/>
          </a:solidFill>
          <a:latin typeface="+mn-lt"/>
          <a:ea typeface="+mn-ea"/>
        </a:defRPr>
      </a:lvl7pPr>
      <a:lvl8pPr marL="2460625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400">
          <a:solidFill>
            <a:schemeClr val="tx1"/>
          </a:solidFill>
          <a:latin typeface="+mn-lt"/>
          <a:ea typeface="+mn-ea"/>
        </a:defRPr>
      </a:lvl8pPr>
      <a:lvl9pPr marL="2917825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outine cop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42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red button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48625" y="6399213"/>
            <a:ext cx="1143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908550" y="0"/>
            <a:ext cx="407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B-crumb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3050" y="1095375"/>
            <a:ext cx="864235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16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785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6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59088" y="6578600"/>
            <a:ext cx="2895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800" b="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60416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94400" y="61880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  <p:sp>
        <p:nvSpPr>
          <p:cNvPr id="604169" name="Rectangle 9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Aft>
                <a:spcPct val="50000"/>
              </a:spcAft>
              <a:defRPr/>
            </a:pPr>
            <a:endParaRPr lang="en-US" sz="3200">
              <a:solidFill>
                <a:srgbClr val="000080"/>
              </a:solidFill>
            </a:endParaRPr>
          </a:p>
        </p:txBody>
      </p:sp>
      <p:sp>
        <p:nvSpPr>
          <p:cNvPr id="604170" name="Rectangle 10"/>
          <p:cNvSpPr>
            <a:spLocks noChangeArrowheads="1"/>
          </p:cNvSpPr>
          <p:nvPr/>
        </p:nvSpPr>
        <p:spPr bwMode="auto">
          <a:xfrm>
            <a:off x="609600" y="63849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604171" name="Text Box 11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endParaRPr lang="en-US" sz="2400" b="0"/>
          </a:p>
        </p:txBody>
      </p:sp>
      <p:sp>
        <p:nvSpPr>
          <p:cNvPr id="604173" name="Text Box 13"/>
          <p:cNvSpPr txBox="1">
            <a:spLocks noChangeArrowheads="1"/>
          </p:cNvSpPr>
          <p:nvPr/>
        </p:nvSpPr>
        <p:spPr bwMode="auto">
          <a:xfrm>
            <a:off x="8210550" y="6448425"/>
            <a:ext cx="92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bg1"/>
                </a:solidFill>
                <a:ea typeface="+mn-ea"/>
              </a:rPr>
              <a:t>End Show</a:t>
            </a:r>
          </a:p>
        </p:txBody>
      </p:sp>
      <p:sp>
        <p:nvSpPr>
          <p:cNvPr id="604174" name="Rectangle 14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53388" y="63468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04175" name="Rectangle 15"/>
          <p:cNvSpPr>
            <a:spLocks noChangeArrowheads="1"/>
          </p:cNvSpPr>
          <p:nvPr/>
        </p:nvSpPr>
        <p:spPr bwMode="auto">
          <a:xfrm>
            <a:off x="1776413" y="0"/>
            <a:ext cx="280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>
                <a:solidFill>
                  <a:srgbClr val="FF0000"/>
                </a:solidFill>
                <a:ea typeface="+mn-ea"/>
              </a:rPr>
              <a:t>2-1 The Nature of Matter</a:t>
            </a:r>
          </a:p>
        </p:txBody>
      </p:sp>
      <p:pic>
        <p:nvPicPr>
          <p:cNvPr id="6159" name="Picture 16" descr="arrow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70413" y="101600"/>
            <a:ext cx="317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7" descr="logo_ph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61925" y="6267450"/>
            <a:ext cx="588963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19" descr="Process_art_ARROWS copy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-11113"/>
            <a:ext cx="666750" cy="7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0" name="Rectangle 20"/>
          <p:cNvSpPr>
            <a:spLocks noChangeArrowheads="1"/>
          </p:cNvSpPr>
          <p:nvPr userDrawn="1"/>
        </p:nvSpPr>
        <p:spPr bwMode="auto">
          <a:xfrm>
            <a:off x="6816725" y="5967413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r>
              <a:rPr lang="en-US" sz="1200">
                <a:solidFill>
                  <a:schemeClr val="bg1"/>
                </a:solidFill>
              </a:rPr>
              <a:t>Slide </a:t>
            </a:r>
          </a:p>
          <a:p>
            <a:pPr algn="r">
              <a:defRPr/>
            </a:pPr>
            <a:fld id="{0A09B5C4-512A-4D2B-A911-012BF570903C}" type="slidenum">
              <a:rPr lang="en-US" sz="120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r>
              <a:rPr lang="en-US" sz="1200">
                <a:solidFill>
                  <a:schemeClr val="bg1"/>
                </a:solidFill>
              </a:rPr>
              <a:t> of 40</a:t>
            </a:r>
            <a:endParaRPr 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50000"/>
        </a:spcAft>
        <a:buChar char="•"/>
        <a:defRPr sz="3200" b="1">
          <a:solidFill>
            <a:srgbClr val="000080"/>
          </a:solidFill>
          <a:latin typeface="+mn-lt"/>
          <a:ea typeface="+mn-ea"/>
          <a:cs typeface="+mn-cs"/>
        </a:defRPr>
      </a:lvl1pPr>
      <a:lvl2pPr marL="114300" indent="342900" algn="l" rtl="0" eaLnBrk="0" fontAlgn="base" hangingPunct="0">
        <a:lnSpc>
          <a:spcPct val="85000"/>
        </a:lnSpc>
        <a:spcBef>
          <a:spcPct val="0"/>
        </a:spcBef>
        <a:spcAft>
          <a:spcPct val="50000"/>
        </a:spcAft>
        <a:buChar char="–"/>
        <a:defRPr sz="2800" b="1">
          <a:solidFill>
            <a:srgbClr val="006400"/>
          </a:solidFill>
          <a:latin typeface="+mn-lt"/>
          <a:ea typeface="+mn-ea"/>
        </a:defRPr>
      </a:lvl2pPr>
      <a:lvl3pPr marL="400050" indent="514350" algn="l" rtl="0" eaLnBrk="0" fontAlgn="base" hangingPunct="0">
        <a:spcBef>
          <a:spcPct val="35000"/>
        </a:spcBef>
        <a:spcAft>
          <a:spcPct val="2500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</a:defRPr>
      </a:lvl3pPr>
      <a:lvl4pPr marL="914400" indent="-231775" algn="l" rtl="0" eaLnBrk="0" fontAlgn="base" hangingPunct="0">
        <a:spcBef>
          <a:spcPct val="35000"/>
        </a:spcBef>
        <a:spcAft>
          <a:spcPct val="25000"/>
        </a:spcAft>
        <a:buSzPct val="125000"/>
        <a:buChar char="•"/>
        <a:defRPr sz="2800">
          <a:solidFill>
            <a:schemeClr val="tx1"/>
          </a:solidFill>
          <a:latin typeface="+mn-lt"/>
          <a:ea typeface="+mn-ea"/>
        </a:defRPr>
      </a:lvl4pPr>
      <a:lvl5pPr marL="1252538" indent="3175" algn="l" rtl="0" eaLnBrk="0" fontAlgn="base" hangingPunct="0">
        <a:spcBef>
          <a:spcPct val="35000"/>
        </a:spcBef>
        <a:spcAft>
          <a:spcPct val="25000"/>
        </a:spcAft>
        <a:buSzPct val="125000"/>
        <a:buFont typeface="Wingdings" pitchFamily="2" charset="2"/>
        <a:buChar char="»"/>
        <a:defRPr sz="2800">
          <a:solidFill>
            <a:schemeClr val="tx1"/>
          </a:solidFill>
          <a:latin typeface="+mn-lt"/>
          <a:ea typeface="+mn-ea"/>
        </a:defRPr>
      </a:lvl5pPr>
      <a:lvl6pPr marL="1709738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800">
          <a:solidFill>
            <a:schemeClr val="tx1"/>
          </a:solidFill>
          <a:latin typeface="+mn-lt"/>
          <a:ea typeface="+mn-ea"/>
        </a:defRPr>
      </a:lvl6pPr>
      <a:lvl7pPr marL="2166938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800">
          <a:solidFill>
            <a:schemeClr val="tx1"/>
          </a:solidFill>
          <a:latin typeface="+mn-lt"/>
          <a:ea typeface="+mn-ea"/>
        </a:defRPr>
      </a:lvl7pPr>
      <a:lvl8pPr marL="2624138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800">
          <a:solidFill>
            <a:schemeClr val="tx1"/>
          </a:solidFill>
          <a:latin typeface="+mn-lt"/>
          <a:ea typeface="+mn-ea"/>
        </a:defRPr>
      </a:lvl8pPr>
      <a:lvl9pPr marL="3081338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9" descr="movi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red button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48625" y="6399213"/>
            <a:ext cx="1143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908550" y="0"/>
            <a:ext cx="407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B-crumb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3050" y="1095375"/>
            <a:ext cx="864235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5808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785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808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59088" y="6578600"/>
            <a:ext cx="2895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800" b="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55808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94400" y="61880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  <p:sp>
        <p:nvSpPr>
          <p:cNvPr id="558089" name="Rectangle 9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Aft>
                <a:spcPct val="50000"/>
              </a:spcAft>
              <a:defRPr/>
            </a:pPr>
            <a:endParaRPr lang="en-US" sz="3200">
              <a:solidFill>
                <a:srgbClr val="000080"/>
              </a:solidFill>
            </a:endParaRPr>
          </a:p>
        </p:txBody>
      </p:sp>
      <p:sp>
        <p:nvSpPr>
          <p:cNvPr id="558090" name="Rectangle 10"/>
          <p:cNvSpPr>
            <a:spLocks noChangeArrowheads="1"/>
          </p:cNvSpPr>
          <p:nvPr/>
        </p:nvSpPr>
        <p:spPr bwMode="auto">
          <a:xfrm>
            <a:off x="609600" y="63849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558091" name="Text Box 11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endParaRPr lang="en-US" sz="2400" b="0"/>
          </a:p>
        </p:txBody>
      </p:sp>
      <p:sp>
        <p:nvSpPr>
          <p:cNvPr id="558093" name="Text Box 13"/>
          <p:cNvSpPr txBox="1">
            <a:spLocks noChangeArrowheads="1"/>
          </p:cNvSpPr>
          <p:nvPr/>
        </p:nvSpPr>
        <p:spPr bwMode="auto">
          <a:xfrm>
            <a:off x="8210550" y="6448425"/>
            <a:ext cx="92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bg1"/>
                </a:solidFill>
                <a:ea typeface="+mn-ea"/>
              </a:rPr>
              <a:t>End Show</a:t>
            </a:r>
          </a:p>
        </p:txBody>
      </p:sp>
      <p:sp>
        <p:nvSpPr>
          <p:cNvPr id="558094" name="Rectangle 14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53388" y="63468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558095" name="Rectangle 15"/>
          <p:cNvSpPr>
            <a:spLocks noChangeArrowheads="1"/>
          </p:cNvSpPr>
          <p:nvPr/>
        </p:nvSpPr>
        <p:spPr bwMode="auto">
          <a:xfrm>
            <a:off x="1776413" y="0"/>
            <a:ext cx="280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>
                <a:solidFill>
                  <a:srgbClr val="FF0000"/>
                </a:solidFill>
                <a:ea typeface="+mn-ea"/>
              </a:rPr>
              <a:t>2-1 The Nature of Matter</a:t>
            </a:r>
          </a:p>
        </p:txBody>
      </p:sp>
      <p:pic>
        <p:nvPicPr>
          <p:cNvPr id="7183" name="Picture 16" descr="arrow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70413" y="101600"/>
            <a:ext cx="317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4" name="Picture 17" descr="logo_ph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61925" y="6267450"/>
            <a:ext cx="588963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8100" name="Rectangle 20"/>
          <p:cNvSpPr>
            <a:spLocks noChangeArrowheads="1"/>
          </p:cNvSpPr>
          <p:nvPr userDrawn="1"/>
        </p:nvSpPr>
        <p:spPr bwMode="auto">
          <a:xfrm>
            <a:off x="6816725" y="5967413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r>
              <a:rPr lang="en-US" sz="1200">
                <a:solidFill>
                  <a:schemeClr val="bg1"/>
                </a:solidFill>
              </a:rPr>
              <a:t>Slide </a:t>
            </a:r>
          </a:p>
          <a:p>
            <a:pPr algn="r">
              <a:defRPr/>
            </a:pPr>
            <a:fld id="{3FA92C2D-223B-4793-ACF3-51D1A8E9E1E2}" type="slidenum">
              <a:rPr lang="en-US" sz="120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r>
              <a:rPr lang="en-US" sz="1200">
                <a:solidFill>
                  <a:schemeClr val="bg1"/>
                </a:solidFill>
              </a:rPr>
              <a:t> of 40</a:t>
            </a:r>
            <a:endParaRPr 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80"/>
          </a:solidFill>
          <a:latin typeface="Arial" charset="0"/>
          <a:ea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rgbClr val="000080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50000"/>
        </a:spcAft>
        <a:buChar char="•"/>
        <a:defRPr sz="3200" b="1">
          <a:solidFill>
            <a:srgbClr val="000080"/>
          </a:solidFill>
          <a:latin typeface="+mn-lt"/>
          <a:ea typeface="+mn-ea"/>
          <a:cs typeface="+mn-cs"/>
        </a:defRPr>
      </a:lvl1pPr>
      <a:lvl2pPr marL="114300" indent="342900" algn="l" rtl="0" eaLnBrk="0" fontAlgn="base" hangingPunct="0">
        <a:lnSpc>
          <a:spcPct val="85000"/>
        </a:lnSpc>
        <a:spcBef>
          <a:spcPct val="0"/>
        </a:spcBef>
        <a:spcAft>
          <a:spcPct val="50000"/>
        </a:spcAft>
        <a:buChar char="–"/>
        <a:defRPr sz="2800" b="1">
          <a:solidFill>
            <a:srgbClr val="006400"/>
          </a:solidFill>
          <a:latin typeface="+mn-lt"/>
          <a:ea typeface="+mn-ea"/>
        </a:defRPr>
      </a:lvl2pPr>
      <a:lvl3pPr marL="400050" indent="514350" algn="l" rtl="0" eaLnBrk="0" fontAlgn="base" hangingPunct="0">
        <a:spcBef>
          <a:spcPct val="35000"/>
        </a:spcBef>
        <a:spcAft>
          <a:spcPct val="2500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</a:defRPr>
      </a:lvl3pPr>
      <a:lvl4pPr marL="914400" indent="-231775" algn="l" rtl="0" eaLnBrk="0" fontAlgn="base" hangingPunct="0">
        <a:spcBef>
          <a:spcPct val="35000"/>
        </a:spcBef>
        <a:spcAft>
          <a:spcPct val="25000"/>
        </a:spcAft>
        <a:buSzPct val="125000"/>
        <a:buChar char="•"/>
        <a:defRPr sz="2800">
          <a:solidFill>
            <a:schemeClr val="tx1"/>
          </a:solidFill>
          <a:latin typeface="+mn-lt"/>
          <a:ea typeface="+mn-ea"/>
        </a:defRPr>
      </a:lvl4pPr>
      <a:lvl5pPr marL="1252538" indent="3175" algn="l" rtl="0" eaLnBrk="0" fontAlgn="base" hangingPunct="0">
        <a:spcBef>
          <a:spcPct val="35000"/>
        </a:spcBef>
        <a:spcAft>
          <a:spcPct val="25000"/>
        </a:spcAft>
        <a:buSzPct val="125000"/>
        <a:buFont typeface="Wingdings" pitchFamily="2" charset="2"/>
        <a:buChar char="»"/>
        <a:defRPr sz="2800">
          <a:solidFill>
            <a:schemeClr val="tx1"/>
          </a:solidFill>
          <a:latin typeface="+mn-lt"/>
          <a:ea typeface="+mn-ea"/>
        </a:defRPr>
      </a:lvl5pPr>
      <a:lvl6pPr marL="1709738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800">
          <a:solidFill>
            <a:schemeClr val="tx1"/>
          </a:solidFill>
          <a:latin typeface="+mn-lt"/>
          <a:ea typeface="+mn-ea"/>
        </a:defRPr>
      </a:lvl6pPr>
      <a:lvl7pPr marL="2166938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800">
          <a:solidFill>
            <a:schemeClr val="tx1"/>
          </a:solidFill>
          <a:latin typeface="+mn-lt"/>
          <a:ea typeface="+mn-ea"/>
        </a:defRPr>
      </a:lvl7pPr>
      <a:lvl8pPr marL="2624138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800">
          <a:solidFill>
            <a:schemeClr val="tx1"/>
          </a:solidFill>
          <a:latin typeface="+mn-lt"/>
          <a:ea typeface="+mn-ea"/>
        </a:defRPr>
      </a:lvl8pPr>
      <a:lvl9pPr marL="3081338" indent="3175" algn="l" rtl="0" fontAlgn="base">
        <a:spcBef>
          <a:spcPct val="35000"/>
        </a:spcBef>
        <a:spcAft>
          <a:spcPct val="25000"/>
        </a:spcAft>
        <a:buSzPct val="125000"/>
        <a:buFont typeface="Wingdings" pitchFamily="2" charset="2"/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228600" y="228600"/>
            <a:ext cx="8686800" cy="5943600"/>
            <a:chOff x="144" y="144"/>
            <a:chExt cx="5472" cy="3744"/>
          </a:xfrm>
        </p:grpSpPr>
        <p:sp>
          <p:nvSpPr>
            <p:cNvPr id="667651" name="Rectangle 3"/>
            <p:cNvSpPr>
              <a:spLocks noChangeArrowheads="1"/>
            </p:cNvSpPr>
            <p:nvPr/>
          </p:nvSpPr>
          <p:spPr bwMode="auto">
            <a:xfrm>
              <a:off x="144" y="144"/>
              <a:ext cx="5472" cy="374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latin typeface="Times New Roman" pitchFamily="18" charset="0"/>
              </a:endParaRPr>
            </a:p>
          </p:txBody>
        </p:sp>
        <p:sp>
          <p:nvSpPr>
            <p:cNvPr id="667652" name="Rectangle 4"/>
            <p:cNvSpPr>
              <a:spLocks noChangeArrowheads="1"/>
            </p:cNvSpPr>
            <p:nvPr/>
          </p:nvSpPr>
          <p:spPr bwMode="blackWhite">
            <a:xfrm>
              <a:off x="193" y="193"/>
              <a:ext cx="5373" cy="36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latin typeface="Times New Roman" pitchFamily="18" charset="0"/>
              </a:endParaRPr>
            </a:p>
          </p:txBody>
        </p:sp>
        <p:sp>
          <p:nvSpPr>
            <p:cNvPr id="667653" name="Line 5"/>
            <p:cNvSpPr>
              <a:spLocks noChangeShapeType="1"/>
            </p:cNvSpPr>
            <p:nvPr/>
          </p:nvSpPr>
          <p:spPr bwMode="auto">
            <a:xfrm>
              <a:off x="336" y="1092"/>
              <a:ext cx="5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ea typeface="+mn-ea"/>
              </a:endParaRPr>
            </a:p>
          </p:txBody>
        </p:sp>
      </p:grpSp>
      <p:sp>
        <p:nvSpPr>
          <p:cNvPr id="8195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73075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828800"/>
            <a:ext cx="8153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676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000" b="0"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765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 b="0"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765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b="0">
                <a:ea typeface="ＭＳ Ｐゴシック" pitchFamily="1" charset="-128"/>
              </a:defRPr>
            </a:lvl1pPr>
          </a:lstStyle>
          <a:p>
            <a:pPr>
              <a:defRPr/>
            </a:pPr>
            <a:fld id="{3B56FD9A-344F-4399-BB95-537893FA30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12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io section open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821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4643" name="Rectangle 3"/>
          <p:cNvSpPr>
            <a:spLocks noChangeArrowheads="1"/>
          </p:cNvSpPr>
          <p:nvPr/>
        </p:nvSpPr>
        <p:spPr bwMode="auto">
          <a:xfrm>
            <a:off x="-14288" y="20638"/>
            <a:ext cx="3840163" cy="1952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3050" y="1095375"/>
            <a:ext cx="850265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6464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6464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800" b="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/>
              <a:t>Copyright Pearson Prentice Hall</a:t>
            </a:r>
          </a:p>
        </p:txBody>
      </p:sp>
      <p:sp>
        <p:nvSpPr>
          <p:cNvPr id="126464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91325" y="61833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>
                <a:ea typeface="+mn-ea"/>
              </a:defRPr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  <p:sp>
        <p:nvSpPr>
          <p:cNvPr id="1264648" name="Rectangle 8"/>
          <p:cNvSpPr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Aft>
                <a:spcPct val="50000"/>
              </a:spcAft>
              <a:defRPr/>
            </a:pPr>
            <a:endParaRPr lang="en-US" sz="3200">
              <a:solidFill>
                <a:srgbClr val="000080"/>
              </a:solidFill>
            </a:endParaRPr>
          </a:p>
        </p:txBody>
      </p:sp>
      <p:pic>
        <p:nvPicPr>
          <p:cNvPr id="9225" name="Picture 9" descr="logo_ph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61925" y="6267450"/>
            <a:ext cx="588963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4650" name="Rectangle 10"/>
          <p:cNvSpPr>
            <a:spLocks noChangeArrowheads="1"/>
          </p:cNvSpPr>
          <p:nvPr/>
        </p:nvSpPr>
        <p:spPr bwMode="auto">
          <a:xfrm>
            <a:off x="609600" y="63849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1264651" name="Text Box 11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endParaRPr lang="en-US" sz="2400" b="0"/>
          </a:p>
        </p:txBody>
      </p:sp>
      <p:sp>
        <p:nvSpPr>
          <p:cNvPr id="1264652" name="Rectangle 12"/>
          <p:cNvSpPr>
            <a:spLocks noChangeArrowheads="1"/>
          </p:cNvSpPr>
          <p:nvPr/>
        </p:nvSpPr>
        <p:spPr bwMode="auto">
          <a:xfrm>
            <a:off x="0" y="0"/>
            <a:ext cx="9158288" cy="333375"/>
          </a:xfrm>
          <a:prstGeom prst="rect">
            <a:avLst/>
          </a:prstGeom>
          <a:solidFill>
            <a:srgbClr val="2C2C9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ea typeface="+mn-ea"/>
            </a:endParaRPr>
          </a:p>
        </p:txBody>
      </p:sp>
      <p:sp>
        <p:nvSpPr>
          <p:cNvPr id="1264653" name="Rectangle 13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53388" y="63468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pic>
        <p:nvPicPr>
          <p:cNvPr id="9230" name="Picture 14" descr="red button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48625" y="6399213"/>
            <a:ext cx="1143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4655" name="Text Box 15"/>
          <p:cNvSpPr txBox="1">
            <a:spLocks noChangeArrowheads="1"/>
          </p:cNvSpPr>
          <p:nvPr/>
        </p:nvSpPr>
        <p:spPr bwMode="auto">
          <a:xfrm>
            <a:off x="8210550" y="6448425"/>
            <a:ext cx="920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bg1"/>
                </a:solidFill>
                <a:ea typeface="+mn-ea"/>
              </a:rPr>
              <a:t>End Show</a:t>
            </a:r>
          </a:p>
        </p:txBody>
      </p:sp>
      <p:sp>
        <p:nvSpPr>
          <p:cNvPr id="1264656" name="Rectangle 16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7996238" y="6308725"/>
            <a:ext cx="1147762" cy="5492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</a:endParaRPr>
          </a:p>
        </p:txBody>
      </p:sp>
      <p:pic>
        <p:nvPicPr>
          <p:cNvPr id="9233" name="Picture 17" descr="section quizr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028700" y="2919413"/>
            <a:ext cx="2757488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18" descr="QT_icon">
            <a:hlinkClick r:id="rId17" action="ppaction://hlinkfile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446713" y="2730500"/>
            <a:ext cx="221138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4659" name="Text Box 19"/>
          <p:cNvSpPr txBox="1">
            <a:spLocks noChangeArrowheads="1"/>
          </p:cNvSpPr>
          <p:nvPr/>
        </p:nvSpPr>
        <p:spPr bwMode="auto">
          <a:xfrm>
            <a:off x="4016375" y="2659063"/>
            <a:ext cx="9350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2800" b="0" i="1">
                <a:ea typeface="+mn-ea"/>
              </a:rPr>
              <a:t>- or -</a:t>
            </a:r>
          </a:p>
        </p:txBody>
      </p:sp>
      <p:pic>
        <p:nvPicPr>
          <p:cNvPr id="9236" name="Picture 20" descr="sectionQUIZ_BAR copy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0"/>
            <a:ext cx="4900613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4661" name="Text Box 21"/>
          <p:cNvSpPr txBox="1">
            <a:spLocks noChangeArrowheads="1"/>
          </p:cNvSpPr>
          <p:nvPr/>
        </p:nvSpPr>
        <p:spPr bwMode="auto">
          <a:xfrm>
            <a:off x="1152525" y="2276475"/>
            <a:ext cx="2314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ea typeface="+mn-ea"/>
              </a:rPr>
              <a:t>Continue to:</a:t>
            </a:r>
          </a:p>
        </p:txBody>
      </p:sp>
      <p:sp>
        <p:nvSpPr>
          <p:cNvPr id="1264662" name="Text Box 22"/>
          <p:cNvSpPr txBox="1">
            <a:spLocks noChangeArrowheads="1"/>
          </p:cNvSpPr>
          <p:nvPr/>
        </p:nvSpPr>
        <p:spPr bwMode="auto">
          <a:xfrm>
            <a:off x="5286375" y="2273300"/>
            <a:ext cx="2592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ea typeface="+mn-ea"/>
              </a:rPr>
              <a:t>Click to Launch:</a:t>
            </a:r>
          </a:p>
        </p:txBody>
      </p:sp>
      <p:sp>
        <p:nvSpPr>
          <p:cNvPr id="9239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14288" y="-504825"/>
            <a:ext cx="1069975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64664" name="Rectangle 24"/>
          <p:cNvSpPr>
            <a:spLocks noChangeArrowheads="1"/>
          </p:cNvSpPr>
          <p:nvPr/>
        </p:nvSpPr>
        <p:spPr bwMode="auto">
          <a:xfrm>
            <a:off x="6816725" y="5967413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r>
              <a:rPr lang="en-US" sz="1200">
                <a:solidFill>
                  <a:schemeClr val="bg1"/>
                </a:solidFill>
              </a:rPr>
              <a:t>Slide </a:t>
            </a:r>
          </a:p>
          <a:p>
            <a:pPr algn="r">
              <a:defRPr/>
            </a:pPr>
            <a:fld id="{998903E9-853C-4166-97E8-8D5066EB133D}" type="slidenum">
              <a:rPr lang="en-US" sz="120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r>
              <a:rPr lang="en-US" sz="1200">
                <a:solidFill>
                  <a:schemeClr val="bg1"/>
                </a:solidFill>
              </a:rPr>
              <a:t> of 40</a:t>
            </a:r>
            <a:endParaRPr 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5pPr>
      <a:lvl6pPr marL="457200" algn="r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6pPr>
      <a:lvl7pPr marL="914400" algn="r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7pPr>
      <a:lvl8pPr marL="1371600" algn="r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8pPr>
      <a:lvl9pPr marL="1828800" algn="r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50000"/>
        </a:spcAft>
        <a:buChar char="•"/>
        <a:defRPr sz="3200" b="1">
          <a:solidFill>
            <a:srgbClr val="000080"/>
          </a:solidFill>
          <a:latin typeface="+mn-lt"/>
          <a:ea typeface="+mn-ea"/>
          <a:cs typeface="+mn-cs"/>
        </a:defRPr>
      </a:lvl1pPr>
      <a:lvl2pPr marL="509588" indent="-52388" algn="l" rtl="0" eaLnBrk="0" fontAlgn="base" hangingPunct="0">
        <a:spcBef>
          <a:spcPct val="0"/>
        </a:spcBef>
        <a:spcAft>
          <a:spcPct val="50000"/>
        </a:spcAft>
        <a:buChar char="–"/>
        <a:defRPr sz="2800" b="1">
          <a:solidFill>
            <a:srgbClr val="006400"/>
          </a:solidFill>
          <a:latin typeface="+mn-lt"/>
          <a:ea typeface="+mn-ea"/>
        </a:defRPr>
      </a:lvl2pPr>
      <a:lvl3pPr marL="625475" indent="288925" algn="l" rtl="0" eaLnBrk="0" fontAlgn="base" hangingPunct="0">
        <a:spcBef>
          <a:spcPct val="0"/>
        </a:spcBef>
        <a:spcAft>
          <a:spcPct val="50000"/>
        </a:spcAft>
        <a:buChar char="•"/>
        <a:defRPr sz="2800">
          <a:solidFill>
            <a:schemeClr val="tx1"/>
          </a:solidFill>
          <a:latin typeface="+mn-lt"/>
          <a:ea typeface="+mn-ea"/>
        </a:defRPr>
      </a:lvl3pPr>
      <a:lvl4pPr marL="1371600" indent="-457200" algn="l" rtl="0" eaLnBrk="0" fontAlgn="base" hangingPunct="0">
        <a:spcBef>
          <a:spcPct val="0"/>
        </a:spcBef>
        <a:spcAft>
          <a:spcPct val="50000"/>
        </a:spcAft>
        <a:buAutoNum type="alphaLcPeriod"/>
        <a:defRPr sz="2400">
          <a:solidFill>
            <a:schemeClr val="tx1"/>
          </a:solidFill>
          <a:latin typeface="+mn-lt"/>
          <a:ea typeface="+mn-ea"/>
        </a:defRPr>
      </a:lvl4pPr>
      <a:lvl5pPr marL="3405188" indent="-609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ea typeface="+mn-ea"/>
        </a:defRPr>
      </a:lvl5pPr>
      <a:lvl6pPr marL="3862388" indent="-609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ea typeface="+mn-ea"/>
        </a:defRPr>
      </a:lvl6pPr>
      <a:lvl7pPr marL="4319588" indent="-609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ea typeface="+mn-ea"/>
        </a:defRPr>
      </a:lvl7pPr>
      <a:lvl8pPr marL="4776788" indent="-609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ea typeface="+mn-ea"/>
        </a:defRPr>
      </a:lvl8pPr>
      <a:lvl9pPr marL="5233988" indent="-609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8.xml"/><Relationship Id="rId6" Type="http://schemas.openxmlformats.org/officeDocument/2006/relationships/hyperlink" Target="Resources/Movies/vaenergy.mov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Resources/ch02_sectn01_quiz.qtb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17.png"/><Relationship Id="rId4" Type="http://schemas.openxmlformats.org/officeDocument/2006/relationships/hyperlink" Target="Resources/Movies/vaatomic.mo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12291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389063" y="274638"/>
            <a:ext cx="7297737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1800" smtClean="0">
                <a:solidFill>
                  <a:schemeClr val="bg1"/>
                </a:solidFill>
              </a:rPr>
              <a:t>Biology</a:t>
            </a:r>
          </a:p>
        </p:txBody>
      </p:sp>
      <p:pic>
        <p:nvPicPr>
          <p:cNvPr id="12292" name="Picture 12" descr="biobookco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375" y="484188"/>
            <a:ext cx="4908550" cy="600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2150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Elements and Isotopes</a:t>
            </a:r>
          </a:p>
        </p:txBody>
      </p:sp>
      <p:sp>
        <p:nvSpPr>
          <p:cNvPr id="21508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en-US" smtClean="0"/>
          </a:p>
          <a:p>
            <a:pPr lvl="1" indent="0" eaLnBrk="1" hangingPunct="1">
              <a:buFontTx/>
              <a:buNone/>
            </a:pPr>
            <a:r>
              <a:rPr lang="en-US" smtClean="0"/>
              <a:t>Because they have the same number of electrons, all isotopes of an element have the same chemical properties.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800" smtClean="0"/>
              <a:t>Elements and Isotopes</a:t>
            </a: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406400" y="2298700"/>
            <a:ext cx="927100" cy="571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2533" name="Picture 6" descr="sb4852a04n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075" y="7456488"/>
            <a:ext cx="7564438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 Box 11"/>
          <p:cNvSpPr txBox="1">
            <a:spLocks noChangeArrowheads="1"/>
          </p:cNvSpPr>
          <p:nvPr/>
        </p:nvSpPr>
        <p:spPr bwMode="auto">
          <a:xfrm>
            <a:off x="355600" y="1155700"/>
            <a:ext cx="4697413" cy="45720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1"/>
                </a:solidFill>
              </a:rPr>
              <a:t>Isotopes of Carbon</a:t>
            </a:r>
          </a:p>
        </p:txBody>
      </p:sp>
      <p:sp>
        <p:nvSpPr>
          <p:cNvPr id="1306636" name="Text Box 12"/>
          <p:cNvSpPr txBox="1">
            <a:spLocks noChangeArrowheads="1"/>
          </p:cNvSpPr>
          <p:nvPr/>
        </p:nvSpPr>
        <p:spPr bwMode="auto">
          <a:xfrm>
            <a:off x="1411288" y="5292725"/>
            <a:ext cx="2836862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6 electrons</a:t>
            </a:r>
          </a:p>
          <a:p>
            <a:pPr algn="l"/>
            <a:r>
              <a:rPr lang="en-US"/>
              <a:t>6 protons</a:t>
            </a:r>
          </a:p>
          <a:p>
            <a:pPr algn="l"/>
            <a:r>
              <a:rPr lang="en-US"/>
              <a:t>8 neutrons</a:t>
            </a:r>
          </a:p>
        </p:txBody>
      </p:sp>
      <p:pic>
        <p:nvPicPr>
          <p:cNvPr id="130664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663" y="1627188"/>
            <a:ext cx="4654550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06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0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66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Elements and Isotopes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indent="0" eaLnBrk="1" hangingPunct="1">
              <a:buFontTx/>
              <a:buNone/>
            </a:pPr>
            <a:r>
              <a:rPr lang="en-US" smtClean="0"/>
              <a:t>Radioactive Isotopes</a:t>
            </a:r>
          </a:p>
          <a:p>
            <a:pPr lvl="2" eaLnBrk="1" hangingPunct="1">
              <a:buFont typeface="Arial" charset="0"/>
              <a:buNone/>
            </a:pPr>
            <a:r>
              <a:rPr lang="en-US" smtClean="0"/>
              <a:t>Some isotopes are </a:t>
            </a:r>
            <a:r>
              <a:rPr lang="en-US" b="1" smtClean="0"/>
              <a:t>radioactive</a:t>
            </a:r>
            <a:r>
              <a:rPr lang="en-US" smtClean="0"/>
              <a:t>, meaning that their nuclei are unstable and break down at a </a:t>
            </a:r>
            <a:r>
              <a:rPr lang="en-US" u="sng" smtClean="0"/>
              <a:t>constant rate over time</a:t>
            </a: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0300" y="0"/>
            <a:ext cx="1663700" cy="1663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19500"/>
            <a:ext cx="3333750" cy="323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1363" y="3470275"/>
            <a:ext cx="4592637" cy="3387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60750" y="2635250"/>
            <a:ext cx="1420813" cy="1258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Elements and Isotopes</a:t>
            </a:r>
          </a:p>
        </p:txBody>
      </p:sp>
      <p:sp>
        <p:nvSpPr>
          <p:cNvPr id="11909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spcAft>
                <a:spcPct val="0"/>
              </a:spcAft>
              <a:buFont typeface="Times" pitchFamily="8" charset="0"/>
              <a:buNone/>
            </a:pPr>
            <a:r>
              <a:rPr lang="en-US" b="1" smtClean="0">
                <a:solidFill>
                  <a:srgbClr val="000000"/>
                </a:solidFill>
                <a:cs typeface="Arial" charset="0"/>
              </a:rPr>
              <a:t>Radioactive isotopes can be used:</a:t>
            </a:r>
            <a:endParaRPr lang="en-US" b="1" smtClean="0"/>
          </a:p>
          <a:p>
            <a:pPr lvl="2" eaLnBrk="1" hangingPunct="1"/>
            <a:r>
              <a:rPr lang="en-US" smtClean="0"/>
              <a:t>to determine the ages of rocks and fossils.</a:t>
            </a:r>
          </a:p>
          <a:p>
            <a:pPr lvl="2" eaLnBrk="1" hangingPunct="1"/>
            <a:r>
              <a:rPr lang="en-US" smtClean="0"/>
              <a:t>to treat cancer.</a:t>
            </a:r>
          </a:p>
          <a:p>
            <a:pPr lvl="2" eaLnBrk="1" hangingPunct="1"/>
            <a:r>
              <a:rPr lang="en-US" smtClean="0"/>
              <a:t>to kill bacteria that cause food to spoil.</a:t>
            </a:r>
          </a:p>
          <a:p>
            <a:pPr lvl="2" eaLnBrk="1" hangingPunct="1"/>
            <a:r>
              <a:rPr lang="en-US" smtClean="0"/>
              <a:t>as labels or “tracers” to follow the movement of substances within an organism.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Chemical Compounds</a:t>
            </a:r>
          </a:p>
        </p:txBody>
      </p:sp>
      <p:sp>
        <p:nvSpPr>
          <p:cNvPr id="1192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Chemical Compounds</a:t>
            </a:r>
          </a:p>
          <a:p>
            <a:pPr lvl="2" eaLnBrk="1" hangingPunct="1">
              <a:lnSpc>
                <a:spcPct val="90000"/>
              </a:lnSpc>
              <a:buFont typeface="Arial" charset="0"/>
              <a:buNone/>
            </a:pPr>
            <a:r>
              <a:rPr lang="en-US" smtClean="0"/>
              <a:t>A chemical </a:t>
            </a:r>
            <a:r>
              <a:rPr lang="en-US" b="1" smtClean="0"/>
              <a:t>compound</a:t>
            </a:r>
            <a:r>
              <a:rPr lang="en-US" smtClean="0"/>
              <a:t> is a substance formed by the chemical combination of two or more elements in definite proportions.</a:t>
            </a:r>
          </a:p>
        </p:txBody>
      </p:sp>
      <p:pic>
        <p:nvPicPr>
          <p:cNvPr id="25605" name="Picture 6" descr="C:\Storage Area\Programs\350px-Water_molecule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25" y="3048000"/>
            <a:ext cx="33337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7"/>
          <p:cNvPicPr>
            <a:picLocks noChangeAspect="1" noChangeArrowheads="1"/>
          </p:cNvPicPr>
          <p:nvPr/>
        </p:nvPicPr>
        <p:blipFill>
          <a:blip r:embed="rId4" cstate="print"/>
          <a:srcRect l="2271" t="11258" r="3888" b="1730"/>
          <a:stretch>
            <a:fillRect/>
          </a:stretch>
        </p:blipFill>
        <p:spPr bwMode="auto">
          <a:xfrm>
            <a:off x="4797425" y="2908300"/>
            <a:ext cx="3916363" cy="2722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Chemical Compounds</a:t>
            </a:r>
            <a:br>
              <a:rPr lang="en-US" sz="1800" smtClean="0"/>
            </a:br>
            <a:endParaRPr lang="en-US" sz="1800" smtClean="0"/>
          </a:p>
        </p:txBody>
      </p:sp>
      <p:sp>
        <p:nvSpPr>
          <p:cNvPr id="11950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spcAft>
                <a:spcPct val="0"/>
              </a:spcAft>
              <a:buFont typeface="Times" pitchFamily="8" charset="0"/>
              <a:buNone/>
            </a:pPr>
            <a:r>
              <a:rPr lang="en-US" b="1" u="sng" smtClean="0">
                <a:solidFill>
                  <a:srgbClr val="000000"/>
                </a:solidFill>
                <a:cs typeface="Arial" charset="0"/>
              </a:rPr>
              <a:t>Chemical Formula</a:t>
            </a:r>
          </a:p>
          <a:p>
            <a:pPr marL="0" indent="0" eaLnBrk="1" hangingPunct="1">
              <a:spcAft>
                <a:spcPct val="0"/>
              </a:spcAft>
              <a:buFontTx/>
              <a:buNone/>
            </a:pPr>
            <a:endParaRPr lang="en-US" smtClean="0">
              <a:solidFill>
                <a:srgbClr val="000000"/>
              </a:solidFill>
              <a:cs typeface="Arial" charset="0"/>
            </a:endParaRPr>
          </a:p>
          <a:p>
            <a:pPr marL="0" indent="0" eaLnBrk="1" hangingPunct="1">
              <a:spcAft>
                <a:spcPct val="0"/>
              </a:spcAft>
              <a:buFont typeface="Times" pitchFamily="8" charset="0"/>
              <a:buNone/>
            </a:pPr>
            <a:r>
              <a:rPr lang="en-US" b="1" smtClean="0">
                <a:solidFill>
                  <a:srgbClr val="000000"/>
                </a:solidFill>
              </a:rPr>
              <a:t>Water</a:t>
            </a:r>
            <a:endParaRPr lang="en-US" smtClean="0">
              <a:solidFill>
                <a:srgbClr val="000000"/>
              </a:solidFill>
            </a:endParaRPr>
          </a:p>
          <a:p>
            <a:pPr marL="0" indent="0" eaLnBrk="1" hangingPunct="1">
              <a:spcAft>
                <a:spcPct val="0"/>
              </a:spcAft>
              <a:buFont typeface="Times" pitchFamily="8" charset="0"/>
              <a:buNone/>
            </a:pPr>
            <a:endParaRPr lang="en-US" smtClean="0">
              <a:solidFill>
                <a:srgbClr val="000000"/>
              </a:solidFill>
            </a:endParaRPr>
          </a:p>
          <a:p>
            <a:pPr marL="0" indent="0" eaLnBrk="1" hangingPunct="1">
              <a:spcAft>
                <a:spcPct val="0"/>
              </a:spcAft>
              <a:buFontTx/>
              <a:buNone/>
            </a:pPr>
            <a:r>
              <a:rPr lang="en-US" b="1" smtClean="0">
                <a:solidFill>
                  <a:srgbClr val="000000"/>
                </a:solidFill>
              </a:rPr>
              <a:t>Table Salt</a:t>
            </a:r>
          </a:p>
          <a:p>
            <a:pPr marL="0" indent="0" eaLnBrk="1" hangingPunct="1">
              <a:spcAft>
                <a:spcPct val="0"/>
              </a:spcAft>
              <a:buFontTx/>
              <a:buNone/>
            </a:pPr>
            <a:endParaRPr lang="en-US" b="1" smtClean="0">
              <a:solidFill>
                <a:srgbClr val="000000"/>
              </a:solidFill>
            </a:endParaRPr>
          </a:p>
          <a:p>
            <a:pPr marL="0" indent="0" eaLnBrk="1" hangingPunct="1">
              <a:spcAft>
                <a:spcPct val="0"/>
              </a:spcAft>
              <a:buFontTx/>
              <a:buNone/>
            </a:pPr>
            <a:r>
              <a:rPr lang="en-US" b="1" smtClean="0">
                <a:solidFill>
                  <a:srgbClr val="000000"/>
                </a:solidFill>
              </a:rPr>
              <a:t>Hydrochloric Acid</a:t>
            </a:r>
          </a:p>
          <a:p>
            <a:pPr marL="0" indent="0" eaLnBrk="1" hangingPunct="1">
              <a:spcAft>
                <a:spcPct val="0"/>
              </a:spcAft>
              <a:buFontTx/>
              <a:buNone/>
            </a:pPr>
            <a:endParaRPr lang="en-US" b="1" smtClean="0">
              <a:solidFill>
                <a:srgbClr val="000000"/>
              </a:solidFill>
            </a:endParaRPr>
          </a:p>
          <a:p>
            <a:pPr marL="0" indent="0" eaLnBrk="1" hangingPunct="1">
              <a:spcAft>
                <a:spcPct val="0"/>
              </a:spcAft>
              <a:buFontTx/>
              <a:buNone/>
            </a:pPr>
            <a:r>
              <a:rPr lang="en-US" b="1" smtClean="0">
                <a:solidFill>
                  <a:srgbClr val="000000"/>
                </a:solidFill>
              </a:rPr>
              <a:t>Glucose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Chemical Bonds</a:t>
            </a:r>
          </a:p>
        </p:txBody>
      </p:sp>
      <p:sp>
        <p:nvSpPr>
          <p:cNvPr id="1199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6900" y="612775"/>
            <a:ext cx="8547100" cy="48482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mtClean="0"/>
              <a:t>Chemical Bonds</a:t>
            </a:r>
          </a:p>
          <a:p>
            <a:pPr lvl="2" eaLnBrk="1" hangingPunct="1">
              <a:buFont typeface="Arial" charset="0"/>
              <a:buNone/>
            </a:pPr>
            <a:r>
              <a:rPr lang="en-US" smtClean="0"/>
              <a:t>The atoms in compounds are held together by </a:t>
            </a:r>
            <a:r>
              <a:rPr lang="en-US" b="1" smtClean="0"/>
              <a:t>chemical bonds</a:t>
            </a:r>
            <a:r>
              <a:rPr lang="en-US" smtClean="0"/>
              <a:t>.</a:t>
            </a:r>
          </a:p>
          <a:p>
            <a:pPr lvl="2" eaLnBrk="1" hangingPunct="1">
              <a:buFont typeface="Arial" charset="0"/>
              <a:buNone/>
            </a:pPr>
            <a:endParaRPr lang="en-US" smtClean="0"/>
          </a:p>
          <a:p>
            <a:pPr lvl="2" eaLnBrk="1" hangingPunct="1">
              <a:buFont typeface="Arial" charset="0"/>
              <a:buNone/>
            </a:pPr>
            <a:endParaRPr lang="en-US" smtClean="0"/>
          </a:p>
          <a:p>
            <a:pPr lvl="2" eaLnBrk="1" hangingPunct="1">
              <a:buFont typeface="Arial" charset="0"/>
              <a:buNone/>
            </a:pPr>
            <a:endParaRPr lang="en-US" smtClean="0"/>
          </a:p>
          <a:p>
            <a:pPr lvl="2" eaLnBrk="1" hangingPunct="1">
              <a:buFont typeface="Arial" charset="0"/>
              <a:buNone/>
            </a:pPr>
            <a:endParaRPr lang="en-US" smtClean="0"/>
          </a:p>
          <a:p>
            <a:pPr lvl="2" eaLnBrk="1" hangingPunct="1">
              <a:buFont typeface="Arial" charset="0"/>
              <a:buNone/>
            </a:pPr>
            <a:r>
              <a:rPr lang="en-US" smtClean="0"/>
              <a:t>The electrons that are available to form bonds are called </a:t>
            </a:r>
            <a:r>
              <a:rPr lang="en-US" b="1" smtClean="0"/>
              <a:t>valence electrons</a:t>
            </a:r>
            <a:r>
              <a:rPr lang="en-US" smtClean="0"/>
              <a:t>.</a:t>
            </a:r>
          </a:p>
        </p:txBody>
      </p:sp>
      <p:pic>
        <p:nvPicPr>
          <p:cNvPr id="27653" name="Picture 5" descr="C:\Storage Area\Programs\img01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1650" y="1974850"/>
            <a:ext cx="29051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800" smtClean="0"/>
              <a:t>Chemical Bonds</a:t>
            </a:r>
          </a:p>
        </p:txBody>
      </p:sp>
      <p:sp>
        <p:nvSpPr>
          <p:cNvPr id="120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en-US" smtClean="0"/>
          </a:p>
          <a:p>
            <a:pPr lvl="1" indent="0" eaLnBrk="1" hangingPunct="1">
              <a:buFontTx/>
              <a:buNone/>
            </a:pPr>
            <a:r>
              <a:rPr lang="en-US" smtClean="0"/>
              <a:t>The main types of chemical bonds are: </a:t>
            </a:r>
          </a:p>
          <a:p>
            <a:pPr lvl="2" eaLnBrk="1" hangingPunct="1"/>
            <a:r>
              <a:rPr lang="en-US" b="1" smtClean="0"/>
              <a:t>ionic bonds </a:t>
            </a:r>
          </a:p>
          <a:p>
            <a:pPr lvl="2" eaLnBrk="1" hangingPunct="1"/>
            <a:r>
              <a:rPr lang="en-US" b="1" smtClean="0"/>
              <a:t>covalent bonds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Chemical Bonds</a:t>
            </a:r>
          </a:p>
        </p:txBody>
      </p:sp>
      <p:sp>
        <p:nvSpPr>
          <p:cNvPr id="1203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6900" y="479425"/>
            <a:ext cx="8547100" cy="4848225"/>
          </a:xfrm>
        </p:spPr>
        <p:txBody>
          <a:bodyPr/>
          <a:lstStyle/>
          <a:p>
            <a:pPr lvl="1" indent="0" eaLnBrk="1" hangingPunct="1">
              <a:lnSpc>
                <a:spcPct val="75000"/>
              </a:lnSpc>
              <a:buFontTx/>
              <a:buNone/>
            </a:pPr>
            <a:r>
              <a:rPr lang="en-US" smtClean="0"/>
              <a:t>Ionic Bonds</a:t>
            </a:r>
          </a:p>
          <a:p>
            <a:pPr lvl="2" eaLnBrk="1" hangingPunct="1">
              <a:lnSpc>
                <a:spcPct val="90000"/>
              </a:lnSpc>
              <a:buFont typeface="Arial" charset="0"/>
              <a:buNone/>
            </a:pPr>
            <a:r>
              <a:rPr lang="en-US" smtClean="0"/>
              <a:t>An </a:t>
            </a:r>
            <a:r>
              <a:rPr lang="en-US" b="1" smtClean="0"/>
              <a:t>ionic bond</a:t>
            </a:r>
            <a:r>
              <a:rPr lang="en-US" smtClean="0"/>
              <a:t> is formed when one or more electrons are transferred from one atom to another.</a:t>
            </a:r>
          </a:p>
          <a:p>
            <a:pPr lvl="2" eaLnBrk="1" hangingPunct="1">
              <a:lnSpc>
                <a:spcPct val="90000"/>
              </a:lnSpc>
              <a:buFont typeface="Arial" charset="0"/>
              <a:buNone/>
            </a:pPr>
            <a:endParaRPr lang="en-US" smtClean="0"/>
          </a:p>
          <a:p>
            <a:pPr lvl="2" eaLnBrk="1" hangingPunct="1">
              <a:lnSpc>
                <a:spcPct val="90000"/>
              </a:lnSpc>
              <a:buFont typeface="Arial" charset="0"/>
              <a:buNone/>
            </a:pPr>
            <a:endParaRPr lang="en-US" smtClean="0"/>
          </a:p>
          <a:p>
            <a:pPr lvl="2" eaLnBrk="1" hangingPunct="1">
              <a:lnSpc>
                <a:spcPct val="90000"/>
              </a:lnSpc>
              <a:buFont typeface="Arial" charset="0"/>
              <a:buNone/>
            </a:pPr>
            <a:endParaRPr lang="en-US" smtClean="0"/>
          </a:p>
          <a:p>
            <a:pPr lvl="2" eaLnBrk="1" hangingPunct="1">
              <a:lnSpc>
                <a:spcPct val="90000"/>
              </a:lnSpc>
              <a:buFont typeface="Arial" charset="0"/>
              <a:buNone/>
            </a:pPr>
            <a:endParaRPr lang="en-US" smtClean="0"/>
          </a:p>
          <a:p>
            <a:pPr lvl="2" eaLnBrk="1" hangingPunct="1">
              <a:lnSpc>
                <a:spcPct val="90000"/>
              </a:lnSpc>
              <a:buFont typeface="Arial" charset="0"/>
              <a:buNone/>
            </a:pPr>
            <a:endParaRPr lang="en-US" smtClean="0"/>
          </a:p>
          <a:p>
            <a:pPr lvl="2" eaLnBrk="1" hangingPunct="1">
              <a:lnSpc>
                <a:spcPct val="90000"/>
              </a:lnSpc>
              <a:buFont typeface="Arial" charset="0"/>
              <a:buNone/>
            </a:pPr>
            <a:r>
              <a:rPr lang="en-US" smtClean="0"/>
              <a:t>These positively and negatively charged atoms are known as </a:t>
            </a:r>
            <a:r>
              <a:rPr lang="en-US" b="1" smtClean="0"/>
              <a:t>ions</a:t>
            </a:r>
            <a:r>
              <a:rPr lang="en-US" smtClean="0"/>
              <a:t>.</a:t>
            </a: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 cstate="print"/>
          <a:srcRect b="6772"/>
          <a:stretch>
            <a:fillRect/>
          </a:stretch>
        </p:blipFill>
        <p:spPr bwMode="auto">
          <a:xfrm>
            <a:off x="985838" y="2363788"/>
            <a:ext cx="6927850" cy="2660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Chemical Bonds</a:t>
            </a:r>
          </a:p>
        </p:txBody>
      </p:sp>
      <p:pic>
        <p:nvPicPr>
          <p:cNvPr id="1205254" name="Picture 6" descr="2-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1013" y="1239838"/>
            <a:ext cx="5640387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5255" name="Picture 7" descr="2-3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7500" y="2936875"/>
            <a:ext cx="1825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5256" name="Line 8"/>
          <p:cNvSpPr>
            <a:spLocks noChangeShapeType="1"/>
          </p:cNvSpPr>
          <p:nvPr/>
        </p:nvSpPr>
        <p:spPr bwMode="auto">
          <a:xfrm>
            <a:off x="4360863" y="3062288"/>
            <a:ext cx="50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205257" name="Picture 9" descr="2-3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03388" y="1136650"/>
            <a:ext cx="5716587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Rectangle 23"/>
          <p:cNvSpPr>
            <a:spLocks noChangeArrowheads="1"/>
          </p:cNvSpPr>
          <p:nvPr/>
        </p:nvSpPr>
        <p:spPr bwMode="auto">
          <a:xfrm>
            <a:off x="1843088" y="4484688"/>
            <a:ext cx="5661025" cy="1046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9" name="Rectangle 12"/>
          <p:cNvSpPr>
            <a:spLocks noChangeArrowheads="1"/>
          </p:cNvSpPr>
          <p:nvPr/>
        </p:nvSpPr>
        <p:spPr bwMode="auto">
          <a:xfrm>
            <a:off x="1858963" y="769938"/>
            <a:ext cx="6183312" cy="392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05266" name="Text Box 18"/>
          <p:cNvSpPr txBox="1">
            <a:spLocks noChangeArrowheads="1"/>
          </p:cNvSpPr>
          <p:nvPr/>
        </p:nvSpPr>
        <p:spPr bwMode="auto">
          <a:xfrm>
            <a:off x="4818063" y="4341813"/>
            <a:ext cx="28368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Protons        +17</a:t>
            </a:r>
          </a:p>
          <a:p>
            <a:pPr algn="l"/>
            <a:r>
              <a:rPr lang="en-US"/>
              <a:t>Electrons     - 18</a:t>
            </a:r>
          </a:p>
          <a:p>
            <a:pPr algn="l"/>
            <a:endParaRPr lang="en-US"/>
          </a:p>
          <a:p>
            <a:pPr algn="l"/>
            <a:r>
              <a:rPr lang="en-US"/>
              <a:t>Charge          -1</a:t>
            </a:r>
          </a:p>
        </p:txBody>
      </p:sp>
      <p:sp>
        <p:nvSpPr>
          <p:cNvPr id="1205268" name="Text Box 20"/>
          <p:cNvSpPr txBox="1">
            <a:spLocks noChangeArrowheads="1"/>
          </p:cNvSpPr>
          <p:nvPr/>
        </p:nvSpPr>
        <p:spPr bwMode="auto">
          <a:xfrm>
            <a:off x="2070100" y="4303713"/>
            <a:ext cx="28368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Protons        +11</a:t>
            </a:r>
          </a:p>
          <a:p>
            <a:pPr algn="l"/>
            <a:r>
              <a:rPr lang="en-US"/>
              <a:t>Electrons     - 11</a:t>
            </a:r>
          </a:p>
          <a:p>
            <a:pPr algn="l"/>
            <a:endParaRPr lang="en-US"/>
          </a:p>
          <a:p>
            <a:pPr algn="l"/>
            <a:r>
              <a:rPr lang="en-US"/>
              <a:t>Charge             0</a:t>
            </a:r>
          </a:p>
        </p:txBody>
      </p:sp>
      <p:sp>
        <p:nvSpPr>
          <p:cNvPr id="1205269" name="Text Box 21"/>
          <p:cNvSpPr txBox="1">
            <a:spLocks noChangeArrowheads="1"/>
          </p:cNvSpPr>
          <p:nvPr/>
        </p:nvSpPr>
        <p:spPr bwMode="auto">
          <a:xfrm>
            <a:off x="2071688" y="4311650"/>
            <a:ext cx="28368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Protons        +11</a:t>
            </a:r>
          </a:p>
          <a:p>
            <a:pPr algn="l"/>
            <a:r>
              <a:rPr lang="en-US"/>
              <a:t>Electrons     - 10</a:t>
            </a:r>
          </a:p>
          <a:p>
            <a:pPr algn="l"/>
            <a:endParaRPr lang="en-US"/>
          </a:p>
          <a:p>
            <a:pPr algn="l"/>
            <a:r>
              <a:rPr lang="en-US"/>
              <a:t>Charge          +1</a:t>
            </a:r>
          </a:p>
        </p:txBody>
      </p:sp>
      <p:sp>
        <p:nvSpPr>
          <p:cNvPr id="1205270" name="Text Box 22"/>
          <p:cNvSpPr txBox="1">
            <a:spLocks noChangeArrowheads="1"/>
          </p:cNvSpPr>
          <p:nvPr/>
        </p:nvSpPr>
        <p:spPr bwMode="auto">
          <a:xfrm>
            <a:off x="4813300" y="4346575"/>
            <a:ext cx="28368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Protons        +17</a:t>
            </a:r>
          </a:p>
          <a:p>
            <a:pPr algn="l"/>
            <a:r>
              <a:rPr lang="en-US"/>
              <a:t>Electrons     - 17</a:t>
            </a:r>
          </a:p>
          <a:p>
            <a:pPr algn="l"/>
            <a:endParaRPr lang="en-US"/>
          </a:p>
          <a:p>
            <a:pPr algn="l"/>
            <a:r>
              <a:rPr lang="en-US"/>
              <a:t>Charge             0</a:t>
            </a:r>
          </a:p>
        </p:txBody>
      </p:sp>
      <p:sp>
        <p:nvSpPr>
          <p:cNvPr id="30734" name="Line 25"/>
          <p:cNvSpPr>
            <a:spLocks noChangeShapeType="1"/>
          </p:cNvSpPr>
          <p:nvPr/>
        </p:nvSpPr>
        <p:spPr bwMode="auto">
          <a:xfrm>
            <a:off x="2003425" y="5006975"/>
            <a:ext cx="220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5" name="Line 26"/>
          <p:cNvSpPr>
            <a:spLocks noChangeShapeType="1"/>
          </p:cNvSpPr>
          <p:nvPr/>
        </p:nvSpPr>
        <p:spPr bwMode="auto">
          <a:xfrm>
            <a:off x="4813300" y="5014913"/>
            <a:ext cx="20177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6" name="Rectangle 28"/>
          <p:cNvSpPr>
            <a:spLocks noChangeArrowheads="1"/>
          </p:cNvSpPr>
          <p:nvPr/>
        </p:nvSpPr>
        <p:spPr bwMode="auto">
          <a:xfrm>
            <a:off x="1465263" y="1119188"/>
            <a:ext cx="5994400" cy="465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05262" name="Text Box 14"/>
          <p:cNvSpPr txBox="1">
            <a:spLocks noChangeArrowheads="1"/>
          </p:cNvSpPr>
          <p:nvPr/>
        </p:nvSpPr>
        <p:spPr bwMode="auto">
          <a:xfrm>
            <a:off x="5167313" y="985838"/>
            <a:ext cx="283686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Sodium ion (Cl</a:t>
            </a:r>
            <a:r>
              <a:rPr lang="en-US" sz="2800" baseline="30000"/>
              <a:t>-</a:t>
            </a:r>
            <a:r>
              <a:rPr lang="en-US"/>
              <a:t>)</a:t>
            </a:r>
          </a:p>
        </p:txBody>
      </p:sp>
      <p:sp>
        <p:nvSpPr>
          <p:cNvPr id="1205263" name="Text Box 15"/>
          <p:cNvSpPr txBox="1">
            <a:spLocks noChangeArrowheads="1"/>
          </p:cNvSpPr>
          <p:nvPr/>
        </p:nvSpPr>
        <p:spPr bwMode="auto">
          <a:xfrm>
            <a:off x="1795463" y="995363"/>
            <a:ext cx="2836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Sodium atom (Na)</a:t>
            </a:r>
          </a:p>
        </p:txBody>
      </p:sp>
      <p:sp>
        <p:nvSpPr>
          <p:cNvPr id="1205264" name="Text Box 16"/>
          <p:cNvSpPr txBox="1">
            <a:spLocks noChangeArrowheads="1"/>
          </p:cNvSpPr>
          <p:nvPr/>
        </p:nvSpPr>
        <p:spPr bwMode="auto">
          <a:xfrm>
            <a:off x="6307138" y="1443038"/>
            <a:ext cx="2836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Sodium atom (Cl)</a:t>
            </a:r>
          </a:p>
        </p:txBody>
      </p:sp>
      <p:sp>
        <p:nvSpPr>
          <p:cNvPr id="1205265" name="Text Box 17"/>
          <p:cNvSpPr txBox="1">
            <a:spLocks noChangeArrowheads="1"/>
          </p:cNvSpPr>
          <p:nvPr/>
        </p:nvSpPr>
        <p:spPr bwMode="auto">
          <a:xfrm>
            <a:off x="1927225" y="1427163"/>
            <a:ext cx="28368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/>
              <a:t>Sodium ion (Na+)</a:t>
            </a:r>
          </a:p>
        </p:txBody>
      </p:sp>
      <p:sp>
        <p:nvSpPr>
          <p:cNvPr id="30741" name="Rectangle 29">
            <a:hlinkClick r:id="rId6" action="ppaction://hlinkfile"/>
          </p:cNvPr>
          <p:cNvSpPr>
            <a:spLocks noChangeArrowheads="1"/>
          </p:cNvSpPr>
          <p:nvPr/>
        </p:nvSpPr>
        <p:spPr bwMode="auto">
          <a:xfrm>
            <a:off x="0" y="0"/>
            <a:ext cx="1957388" cy="1184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0.07865 4.8148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05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05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205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0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205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0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05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0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205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05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205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0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205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0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05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0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0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05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5256" grpId="0" animBg="1"/>
      <p:bldP spid="1205266" grpId="0"/>
      <p:bldP spid="1205268" grpId="0"/>
      <p:bldP spid="1205269" grpId="0"/>
      <p:bldP spid="1205270" grpId="0"/>
      <p:bldP spid="1205262" grpId="0"/>
      <p:bldP spid="1205263" grpId="0"/>
      <p:bldP spid="1205264" grpId="0"/>
      <p:bldP spid="12052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13315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827213" y="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4000" smtClean="0">
                <a:solidFill>
                  <a:srgbClr val="990000"/>
                </a:solidFill>
              </a:rPr>
              <a:t>2-1 The Nature of Matter</a:t>
            </a:r>
          </a:p>
        </p:txBody>
      </p:sp>
      <p:pic>
        <p:nvPicPr>
          <p:cNvPr id="13316" name="Picture 5" descr="egr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9300" y="649288"/>
            <a:ext cx="5105400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Chemical Bonds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095375"/>
            <a:ext cx="8870950" cy="4848225"/>
          </a:xfrm>
        </p:spPr>
        <p:txBody>
          <a:bodyPr/>
          <a:lstStyle/>
          <a:p>
            <a:pPr lvl="1" indent="0" eaLnBrk="1" hangingPunct="1">
              <a:buFontTx/>
              <a:buNone/>
            </a:pPr>
            <a:r>
              <a:rPr lang="en-US" smtClean="0"/>
              <a:t>Covalent Bonds</a:t>
            </a:r>
          </a:p>
          <a:p>
            <a:pPr lvl="2" eaLnBrk="1" hangingPunct="1">
              <a:buFont typeface="Arial" charset="0"/>
              <a:buNone/>
            </a:pPr>
            <a:r>
              <a:rPr lang="en-US" smtClean="0"/>
              <a:t>Sometimes </a:t>
            </a:r>
            <a:r>
              <a:rPr lang="en-US" b="1" u="sng" smtClean="0"/>
              <a:t>electrons are shared</a:t>
            </a:r>
            <a:r>
              <a:rPr lang="en-US" b="1" smtClean="0"/>
              <a:t> </a:t>
            </a:r>
            <a:r>
              <a:rPr lang="en-US" smtClean="0"/>
              <a:t>by atoms instead of being transferred.</a:t>
            </a: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2550" y="2811463"/>
            <a:ext cx="6126163" cy="3846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Chemical Bonds</a:t>
            </a:r>
          </a:p>
        </p:txBody>
      </p:sp>
      <p:sp>
        <p:nvSpPr>
          <p:cNvPr id="1211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2663"/>
            <a:ext cx="8642350" cy="4848225"/>
          </a:xfrm>
          <a:noFill/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mtClean="0"/>
              <a:t>A </a:t>
            </a:r>
            <a:r>
              <a:rPr lang="en-US" b="1" smtClean="0"/>
              <a:t>covalent bond</a:t>
            </a:r>
            <a:r>
              <a:rPr lang="en-US" smtClean="0"/>
              <a:t> forms when electrons are shared between atoms.</a:t>
            </a:r>
          </a:p>
          <a:p>
            <a:pPr lvl="2" eaLnBrk="1" hangingPunct="1"/>
            <a:r>
              <a:rPr lang="en-US" b="1" smtClean="0"/>
              <a:t>single covalent bond</a:t>
            </a:r>
            <a:endParaRPr lang="en-US" smtClean="0"/>
          </a:p>
          <a:p>
            <a:pPr lvl="2" eaLnBrk="1" hangingPunct="1"/>
            <a:endParaRPr lang="en-US" b="1" smtClean="0"/>
          </a:p>
          <a:p>
            <a:pPr lvl="2" eaLnBrk="1" hangingPunct="1"/>
            <a:r>
              <a:rPr lang="en-US" b="1" smtClean="0"/>
              <a:t>double bond</a:t>
            </a:r>
            <a:endParaRPr lang="en-US" smtClean="0"/>
          </a:p>
          <a:p>
            <a:pPr lvl="2" eaLnBrk="1" hangingPunct="1"/>
            <a:endParaRPr lang="en-US" b="1" smtClean="0"/>
          </a:p>
          <a:p>
            <a:pPr lvl="2" eaLnBrk="1" hangingPunct="1"/>
            <a:r>
              <a:rPr lang="en-US" b="1" smtClean="0"/>
              <a:t>triple bond</a:t>
            </a:r>
            <a:endParaRPr lang="en-US" smtClean="0"/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3" cstate="print"/>
          <a:srcRect b="64839"/>
          <a:stretch>
            <a:fillRect/>
          </a:stretch>
        </p:blipFill>
        <p:spPr bwMode="auto">
          <a:xfrm>
            <a:off x="4530725" y="2151063"/>
            <a:ext cx="4613275" cy="1897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4" cstate="print"/>
          <a:srcRect t="44753"/>
          <a:stretch>
            <a:fillRect/>
          </a:stretch>
        </p:blipFill>
        <p:spPr bwMode="auto">
          <a:xfrm>
            <a:off x="4157663" y="5199063"/>
            <a:ext cx="3829050" cy="1162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Copyright Pearson Prentice Hall</a:t>
            </a:r>
          </a:p>
        </p:txBody>
      </p:sp>
      <p:sp>
        <p:nvSpPr>
          <p:cNvPr id="337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Chemical Bonds</a:t>
            </a:r>
          </a:p>
        </p:txBody>
      </p:sp>
      <p:sp>
        <p:nvSpPr>
          <p:cNvPr id="33796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mtClean="0"/>
              <a:t>The structure that results when atoms are joined together by covalent bonds is called a </a:t>
            </a:r>
            <a:r>
              <a:rPr lang="en-US" b="1" smtClean="0"/>
              <a:t>molecule</a:t>
            </a:r>
            <a:r>
              <a:rPr lang="en-US" smtClean="0"/>
              <a:t>.</a:t>
            </a:r>
          </a:p>
        </p:txBody>
      </p:sp>
      <p:pic>
        <p:nvPicPr>
          <p:cNvPr id="33797" name="Picture 4" descr="sb4853f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8688" y="2212975"/>
            <a:ext cx="4173537" cy="43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Chemical Bonds</a:t>
            </a:r>
          </a:p>
        </p:txBody>
      </p:sp>
      <p:sp>
        <p:nvSpPr>
          <p:cNvPr id="1219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3688" y="654050"/>
            <a:ext cx="8547100" cy="4848225"/>
          </a:xfrm>
        </p:spPr>
        <p:txBody>
          <a:bodyPr/>
          <a:lstStyle/>
          <a:p>
            <a:pPr lvl="1" indent="0" eaLnBrk="1" hangingPunct="1">
              <a:buFontTx/>
              <a:buNone/>
            </a:pPr>
            <a:r>
              <a:rPr lang="en-US" smtClean="0"/>
              <a:t>Van der Waals Forces</a:t>
            </a:r>
          </a:p>
          <a:p>
            <a:pPr lvl="2" eaLnBrk="1" hangingPunct="1">
              <a:buFont typeface="Arial" charset="0"/>
              <a:buNone/>
            </a:pPr>
            <a:r>
              <a:rPr lang="en-US" smtClean="0"/>
              <a:t>When molecules are close together, a slight attraction can develop between the oppositely charged regions of nearby molecules.</a:t>
            </a:r>
          </a:p>
          <a:p>
            <a:pPr lvl="2" eaLnBrk="1" hangingPunct="1">
              <a:buFont typeface="Arial" charset="0"/>
              <a:buNone/>
            </a:pPr>
            <a:endParaRPr lang="en-US" b="1" smtClean="0"/>
          </a:p>
          <a:p>
            <a:pPr lvl="2" eaLnBrk="1" hangingPunct="1">
              <a:buFont typeface="Arial" charset="0"/>
              <a:buNone/>
            </a:pPr>
            <a:r>
              <a:rPr lang="en-US" b="1" smtClean="0"/>
              <a:t>van der Waals</a:t>
            </a:r>
            <a:r>
              <a:rPr lang="en-US" smtClean="0"/>
              <a:t> </a:t>
            </a:r>
            <a:r>
              <a:rPr lang="en-US" b="1" smtClean="0"/>
              <a:t>forces</a:t>
            </a:r>
            <a:endParaRPr lang="en-US" smtClean="0"/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4963" y="2662238"/>
            <a:ext cx="3729037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35843" name="Rectangle 4"/>
          <p:cNvSpPr>
            <a:spLocks noGrp="1" noChangeArrowheads="1"/>
          </p:cNvSpPr>
          <p:nvPr>
            <p:ph type="title"/>
          </p:nvPr>
        </p:nvSpPr>
        <p:spPr>
          <a:xfrm>
            <a:off x="14288" y="165100"/>
            <a:ext cx="1069975" cy="427038"/>
          </a:xfrm>
        </p:spPr>
        <p:txBody>
          <a:bodyPr/>
          <a:lstStyle/>
          <a:p>
            <a:pPr eaLnBrk="1" hangingPunct="1"/>
            <a:r>
              <a:rPr lang="en-US" smtClean="0"/>
              <a:t>2-1</a:t>
            </a:r>
          </a:p>
        </p:txBody>
      </p:sp>
      <p:sp>
        <p:nvSpPr>
          <p:cNvPr id="35844" name="Rectangle 6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5184775" y="2719388"/>
            <a:ext cx="2767013" cy="1054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2-1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buFontTx/>
              <a:buNone/>
            </a:pPr>
            <a:r>
              <a:rPr lang="en-US" smtClean="0"/>
              <a:t>The particles that move around the nucleus of an atom are called </a:t>
            </a:r>
          </a:p>
          <a:p>
            <a:pPr lvl="2" eaLnBrk="1" hangingPunct="1"/>
            <a:r>
              <a:rPr lang="en-US" smtClean="0"/>
              <a:t>neutrons.	</a:t>
            </a:r>
          </a:p>
          <a:p>
            <a:pPr lvl="2" eaLnBrk="1" hangingPunct="1"/>
            <a:r>
              <a:rPr lang="en-US" smtClean="0"/>
              <a:t>protons.	</a:t>
            </a:r>
          </a:p>
          <a:p>
            <a:pPr lvl="2" eaLnBrk="1" hangingPunct="1"/>
            <a:r>
              <a:rPr lang="en-US" smtClean="0"/>
              <a:t>electrons.	</a:t>
            </a:r>
          </a:p>
          <a:p>
            <a:pPr lvl="2" eaLnBrk="1" hangingPunct="1"/>
            <a:r>
              <a:rPr lang="en-US" smtClean="0"/>
              <a:t>isotopes.</a:t>
            </a:r>
          </a:p>
        </p:txBody>
      </p:sp>
      <p:pic>
        <p:nvPicPr>
          <p:cNvPr id="36869" name="Picture 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00" y="1092200"/>
            <a:ext cx="56197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2-1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buFontTx/>
              <a:buNone/>
            </a:pPr>
            <a:r>
              <a:rPr lang="en-US" smtClean="0"/>
              <a:t>The atomic number of a carbon atom is 6. How many neutrons does the isotope carbon-14 have? </a:t>
            </a:r>
          </a:p>
          <a:p>
            <a:pPr lvl="2" eaLnBrk="1" hangingPunct="1"/>
            <a:r>
              <a:rPr lang="en-US" smtClean="0"/>
              <a:t>6	</a:t>
            </a:r>
          </a:p>
          <a:p>
            <a:pPr lvl="2" eaLnBrk="1" hangingPunct="1"/>
            <a:r>
              <a:rPr lang="en-US" smtClean="0"/>
              <a:t>8	</a:t>
            </a:r>
          </a:p>
          <a:p>
            <a:pPr lvl="2" eaLnBrk="1" hangingPunct="1"/>
            <a:r>
              <a:rPr lang="en-US" smtClean="0"/>
              <a:t>12	</a:t>
            </a:r>
          </a:p>
          <a:p>
            <a:pPr lvl="2" eaLnBrk="1" hangingPunct="1"/>
            <a:r>
              <a:rPr lang="en-US" smtClean="0"/>
              <a:t>14	</a:t>
            </a:r>
          </a:p>
        </p:txBody>
      </p:sp>
      <p:pic>
        <p:nvPicPr>
          <p:cNvPr id="37893" name="Picture 6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1087438"/>
            <a:ext cx="585788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2-1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Which of the following statements about the three isotopes of carbon is true?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They are all radioactive.	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They have different numbers of electrons.	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They have the same chemical properties but differ in atomic mass.	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They have the same number of protons and neutrons.	</a:t>
            </a:r>
          </a:p>
        </p:txBody>
      </p:sp>
      <p:pic>
        <p:nvPicPr>
          <p:cNvPr id="38917" name="Picture 6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538" y="1087438"/>
            <a:ext cx="585787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2-1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A chemical compound consists of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Electrons mixed with neutrons. 	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two or more elements combined in a definite proportion.	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two or more protons combined in any proportion.	</a:t>
            </a:r>
          </a:p>
          <a:p>
            <a:pPr lvl="2" eaLnBrk="1" hangingPunct="1">
              <a:lnSpc>
                <a:spcPct val="90000"/>
              </a:lnSpc>
            </a:pPr>
            <a:r>
              <a:rPr lang="en-US" smtClean="0"/>
              <a:t>at least three elements combined by ionic or covalent bonds.	</a:t>
            </a:r>
          </a:p>
        </p:txBody>
      </p:sp>
      <p:pic>
        <p:nvPicPr>
          <p:cNvPr id="39941" name="Picture 6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538" y="1087438"/>
            <a:ext cx="585787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2-1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buFontTx/>
              <a:buNone/>
            </a:pPr>
            <a:r>
              <a:rPr lang="en-US" smtClean="0"/>
              <a:t>Van der Waals forces are the result of</a:t>
            </a:r>
          </a:p>
          <a:p>
            <a:pPr lvl="2" eaLnBrk="1" hangingPunct="1"/>
            <a:r>
              <a:rPr lang="en-US" smtClean="0"/>
              <a:t>unequal sharing of electrons.</a:t>
            </a:r>
          </a:p>
          <a:p>
            <a:pPr lvl="2" eaLnBrk="1" hangingPunct="1"/>
            <a:r>
              <a:rPr lang="en-US" smtClean="0"/>
              <a:t>ionic bonds.</a:t>
            </a:r>
          </a:p>
          <a:p>
            <a:pPr lvl="2" eaLnBrk="1" hangingPunct="1"/>
            <a:r>
              <a:rPr lang="en-US" smtClean="0"/>
              <a:t>the bonding of different isotopes.</a:t>
            </a:r>
          </a:p>
          <a:p>
            <a:pPr lvl="2" eaLnBrk="1" hangingPunct="1"/>
            <a:r>
              <a:rPr lang="en-US" smtClean="0"/>
              <a:t>the chemical combination of sodium and chlorine.</a:t>
            </a:r>
          </a:p>
        </p:txBody>
      </p:sp>
      <p:pic>
        <p:nvPicPr>
          <p:cNvPr id="40965" name="Picture 6" descr="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538" y="1087438"/>
            <a:ext cx="585787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Atoms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16013"/>
            <a:ext cx="8547100" cy="48482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mtClean="0"/>
              <a:t>Atoms</a:t>
            </a:r>
          </a:p>
          <a:p>
            <a:pPr lvl="2" eaLnBrk="1" hangingPunct="1">
              <a:buFont typeface="Arial" charset="0"/>
              <a:buNone/>
            </a:pPr>
            <a:r>
              <a:rPr lang="en-US" smtClean="0"/>
              <a:t>The study of chemistry begins with the basic unit of matter, the </a:t>
            </a:r>
            <a:r>
              <a:rPr lang="en-US" b="1" smtClean="0"/>
              <a:t>atom</a:t>
            </a:r>
            <a:r>
              <a:rPr lang="en-US" smtClean="0"/>
              <a:t>.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3317875"/>
            <a:ext cx="3127375" cy="2809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4342" name="Picture 7" descr="C:\Storage Area\Programs\598px-Helium_atom_QM.svg.png"/>
          <p:cNvPicPr>
            <a:picLocks noChangeAspect="1" noChangeArrowheads="1"/>
          </p:cNvPicPr>
          <p:nvPr/>
        </p:nvPicPr>
        <p:blipFill>
          <a:blip r:embed="rId4" cstate="print"/>
          <a:srcRect b="13692"/>
          <a:stretch>
            <a:fillRect/>
          </a:stretch>
        </p:blipFill>
        <p:spPr bwMode="auto">
          <a:xfrm>
            <a:off x="657225" y="3009900"/>
            <a:ext cx="40576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924175"/>
            <a:ext cx="9144000" cy="609600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END OF SECTION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1536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Atoms</a:t>
            </a:r>
          </a:p>
        </p:txBody>
      </p:sp>
      <p:sp>
        <p:nvSpPr>
          <p:cNvPr id="11601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01650" y="654050"/>
            <a:ext cx="8642350" cy="48482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i="1" smtClean="0"/>
              <a:t>Placed side by side, 100 million atoms would make a row only about 1 centimeter long.</a:t>
            </a:r>
          </a:p>
          <a:p>
            <a:pPr marL="0" indent="0" eaLnBrk="1" hangingPunct="1">
              <a:buFontTx/>
              <a:buNone/>
            </a:pPr>
            <a:r>
              <a:rPr lang="en-US" b="1" smtClean="0"/>
              <a:t>Atoms contain subatomic particles that are even smaller.</a:t>
            </a:r>
          </a:p>
        </p:txBody>
      </p:sp>
      <p:pic>
        <p:nvPicPr>
          <p:cNvPr id="1536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9025" y="3005138"/>
            <a:ext cx="4886325" cy="3025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33675"/>
            <a:ext cx="2857500" cy="4124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1800" smtClean="0"/>
              <a:t>Atoms</a:t>
            </a:r>
          </a:p>
        </p:txBody>
      </p:sp>
      <p:sp>
        <p:nvSpPr>
          <p:cNvPr id="1164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23825"/>
            <a:ext cx="8870950" cy="35369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smtClean="0"/>
          </a:p>
          <a:p>
            <a:pPr lvl="1" indent="0" eaLnBrk="1" hangingPunct="1">
              <a:buFontTx/>
              <a:buNone/>
            </a:pPr>
            <a:r>
              <a:rPr lang="en-US" smtClean="0"/>
              <a:t>The subatomic particles that make up atoms are</a:t>
            </a:r>
          </a:p>
          <a:p>
            <a:pPr lvl="2" eaLnBrk="1" hangingPunct="1"/>
            <a:r>
              <a:rPr lang="en-US" b="1" smtClean="0"/>
              <a:t>protons</a:t>
            </a:r>
          </a:p>
          <a:p>
            <a:pPr lvl="2" eaLnBrk="1" hangingPunct="1"/>
            <a:r>
              <a:rPr lang="en-US" b="1" smtClean="0"/>
              <a:t>neutrons</a:t>
            </a:r>
          </a:p>
          <a:p>
            <a:pPr lvl="2" eaLnBrk="1" hangingPunct="1"/>
            <a:r>
              <a:rPr lang="en-US" b="1" smtClean="0"/>
              <a:t>electrons</a:t>
            </a:r>
          </a:p>
        </p:txBody>
      </p:sp>
      <p:pic>
        <p:nvPicPr>
          <p:cNvPr id="16389" name="Picture 6" descr="C:\Storage Area\Programs\atom-bohr.gif"/>
          <p:cNvPicPr>
            <a:picLocks noChangeAspect="1" noChangeArrowheads="1"/>
          </p:cNvPicPr>
          <p:nvPr/>
        </p:nvPicPr>
        <p:blipFill>
          <a:blip r:embed="rId3" cstate="print"/>
          <a:srcRect b="2792"/>
          <a:stretch>
            <a:fillRect/>
          </a:stretch>
        </p:blipFill>
        <p:spPr bwMode="auto">
          <a:xfrm>
            <a:off x="4870450" y="1943100"/>
            <a:ext cx="3714750" cy="434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Atoms</a:t>
            </a:r>
          </a:p>
        </p:txBody>
      </p:sp>
      <p:sp>
        <p:nvSpPr>
          <p:cNvPr id="1741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73050" y="1095375"/>
            <a:ext cx="3871913" cy="48180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z="2800" smtClean="0">
                <a:solidFill>
                  <a:schemeClr val="tx1"/>
                </a:solidFill>
              </a:rPr>
              <a:t>The subatomic particles in a helium atom.</a:t>
            </a:r>
            <a:endParaRPr lang="en-US" smtClean="0"/>
          </a:p>
        </p:txBody>
      </p:sp>
      <p:pic>
        <p:nvPicPr>
          <p:cNvPr id="17413" name="Picture 4" descr="sb4850f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7038" y="617538"/>
            <a:ext cx="3706812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11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0" y="0"/>
            <a:ext cx="1966913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7415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48125"/>
            <a:ext cx="4537075" cy="2809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Elements and Isotopes</a:t>
            </a:r>
          </a:p>
        </p:txBody>
      </p:sp>
      <p:sp>
        <p:nvSpPr>
          <p:cNvPr id="1176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US" smtClean="0"/>
              <a:t>Elements and Isotopes</a:t>
            </a:r>
          </a:p>
          <a:p>
            <a:pPr lvl="2" eaLnBrk="1" hangingPunct="1">
              <a:buFont typeface="Arial" charset="0"/>
              <a:buNone/>
            </a:pPr>
            <a:r>
              <a:rPr lang="en-US" smtClean="0"/>
              <a:t>A chemical </a:t>
            </a:r>
            <a:r>
              <a:rPr lang="en-US" b="1" smtClean="0"/>
              <a:t>element </a:t>
            </a:r>
            <a:r>
              <a:rPr lang="en-US" smtClean="0"/>
              <a:t>is a pure substance that consists entirely of one type of atom.</a:t>
            </a:r>
          </a:p>
          <a:p>
            <a:pPr lvl="2" eaLnBrk="1" hangingPunct="1">
              <a:buFont typeface="Arial" charset="0"/>
              <a:buNone/>
            </a:pPr>
            <a:r>
              <a:rPr lang="en-US" smtClean="0"/>
              <a:t> </a:t>
            </a:r>
          </a:p>
          <a:p>
            <a:pPr lvl="3" eaLnBrk="1" hangingPunct="1"/>
            <a:r>
              <a:rPr lang="en-US" smtClean="0"/>
              <a:t>C stands for carbon.</a:t>
            </a:r>
          </a:p>
          <a:p>
            <a:pPr lvl="3" eaLnBrk="1" hangingPunct="1"/>
            <a:r>
              <a:rPr lang="en-US" smtClean="0"/>
              <a:t>Na stands for  sodium.</a:t>
            </a:r>
          </a:p>
          <a:p>
            <a:pPr lvl="1" indent="0" eaLnBrk="1" hangingPunct="1"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0925" y="3149600"/>
            <a:ext cx="6027738" cy="3732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048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Copyright Pearson Prentice Hall</a:t>
            </a: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Elements and Isotopes</a:t>
            </a:r>
          </a:p>
        </p:txBody>
      </p:sp>
      <p:sp>
        <p:nvSpPr>
          <p:cNvPr id="1178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1085850"/>
            <a:ext cx="8642350" cy="4848225"/>
          </a:xfrm>
          <a:noFill/>
        </p:spPr>
        <p:txBody>
          <a:bodyPr/>
          <a:lstStyle/>
          <a:p>
            <a:pPr marL="0" indent="0" eaLnBrk="1" hangingPunct="1">
              <a:spcAft>
                <a:spcPct val="0"/>
              </a:spcAft>
              <a:buFont typeface="Times" pitchFamily="8" charset="0"/>
              <a:buNone/>
            </a:pPr>
            <a:r>
              <a:rPr lang="en-US" smtClean="0">
                <a:solidFill>
                  <a:srgbClr val="000000"/>
                </a:solidFill>
                <a:cs typeface="Arial" charset="0"/>
              </a:rPr>
              <a:t>The number of protons in an atom of an element is the element's </a:t>
            </a:r>
            <a:r>
              <a:rPr lang="en-US" b="1" smtClean="0">
                <a:solidFill>
                  <a:srgbClr val="000000"/>
                </a:solidFill>
                <a:cs typeface="Arial" charset="0"/>
              </a:rPr>
              <a:t>atomic number</a:t>
            </a:r>
            <a:r>
              <a:rPr lang="en-US" smtClean="0">
                <a:solidFill>
                  <a:srgbClr val="000000"/>
                </a:solidFill>
                <a:cs typeface="Arial" charset="0"/>
              </a:rPr>
              <a:t>. </a:t>
            </a:r>
          </a:p>
          <a:p>
            <a:pPr marL="0" indent="0" eaLnBrk="1" hangingPunct="1">
              <a:spcAft>
                <a:spcPct val="0"/>
              </a:spcAft>
              <a:buFontTx/>
              <a:buNone/>
            </a:pPr>
            <a:endParaRPr lang="en-US" smtClean="0"/>
          </a:p>
          <a:p>
            <a:pPr marL="0" indent="0" eaLnBrk="1" hangingPunct="1">
              <a:spcAft>
                <a:spcPct val="0"/>
              </a:spcAft>
              <a:buFontTx/>
              <a:buNone/>
            </a:pPr>
            <a:endParaRPr lang="en-US" smtClean="0">
              <a:solidFill>
                <a:srgbClr val="000000"/>
              </a:solidFill>
            </a:endParaRPr>
          </a:p>
          <a:p>
            <a:pPr marL="0" indent="0" eaLnBrk="1" hangingPunct="1">
              <a:spcAft>
                <a:spcPct val="0"/>
              </a:spcAft>
              <a:buFontTx/>
              <a:buNone/>
            </a:pPr>
            <a:r>
              <a:rPr lang="en-US" smtClean="0">
                <a:solidFill>
                  <a:srgbClr val="000000"/>
                </a:solidFill>
              </a:rPr>
              <a:t>Commonly found in living organisms: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0013"/>
            <a:ext cx="3140075" cy="4217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150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Copyright Pearson Prentice Hall</a:t>
            </a: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Elements and Isotopes</a:t>
            </a:r>
          </a:p>
        </p:txBody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6900" y="520700"/>
            <a:ext cx="8547100" cy="4848225"/>
          </a:xfrm>
        </p:spPr>
        <p:txBody>
          <a:bodyPr/>
          <a:lstStyle/>
          <a:p>
            <a:pPr lvl="1" indent="0" eaLnBrk="1" hangingPunct="1">
              <a:buFontTx/>
              <a:buNone/>
            </a:pPr>
            <a:r>
              <a:rPr lang="en-US" smtClean="0"/>
              <a:t>Isotopes</a:t>
            </a:r>
          </a:p>
          <a:p>
            <a:pPr lvl="2" eaLnBrk="1" hangingPunct="1">
              <a:buFont typeface="Arial" charset="0"/>
              <a:buNone/>
            </a:pPr>
            <a:r>
              <a:rPr lang="en-US" smtClean="0"/>
              <a:t>Atoms of the same element that differ in the number of neutrons they contain are known as </a:t>
            </a:r>
            <a:r>
              <a:rPr lang="en-US" b="1" smtClean="0"/>
              <a:t>isotopes</a:t>
            </a:r>
            <a:r>
              <a:rPr lang="en-US" smtClean="0"/>
              <a:t>.</a:t>
            </a: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2800" y="2867025"/>
            <a:ext cx="4521200" cy="399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O3b">
  <a:themeElements>
    <a:clrScheme name="">
      <a:dk1>
        <a:srgbClr val="000000"/>
      </a:dk1>
      <a:lt1>
        <a:srgbClr val="FFFFFF"/>
      </a:lt1>
      <a:dk2>
        <a:srgbClr val="000000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IO3b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IO3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b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b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b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b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b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b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b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b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b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b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b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BIO3a_Quiz">
  <a:themeElements>
    <a:clrScheme name="">
      <a:dk1>
        <a:srgbClr val="000000"/>
      </a:dk1>
      <a:lt1>
        <a:srgbClr val="FFFFFF"/>
      </a:lt1>
      <a:dk2>
        <a:srgbClr val="000000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IO3a_Quiz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IO3a_Quiz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Quiz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Quiz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Quiz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Quiz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Quiz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IO3a_Key Concept">
  <a:themeElements>
    <a:clrScheme name="">
      <a:dk1>
        <a:srgbClr val="000000"/>
      </a:dk1>
      <a:lt1>
        <a:srgbClr val="FFFFFF"/>
      </a:lt1>
      <a:dk2>
        <a:srgbClr val="000000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IO3a_Key Concept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IO3a_Key Conce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Key Concep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Key Concep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Key Concep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Key Concep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Key Concep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IO3a_Key Concept_2">
  <a:themeElements>
    <a:clrScheme name="">
      <a:dk1>
        <a:srgbClr val="000000"/>
      </a:dk1>
      <a:lt1>
        <a:srgbClr val="FFFFFF"/>
      </a:lt1>
      <a:dk2>
        <a:srgbClr val="000000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IO3a_Key Concept_2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IO3a_Key Concept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Key Concept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Key Concept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Key Concept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Key Concept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Key Concept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Key Concept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IO3a_OUTLINE_HEADER">
  <a:themeElements>
    <a:clrScheme name="">
      <a:dk1>
        <a:srgbClr val="000000"/>
      </a:dk1>
      <a:lt1>
        <a:srgbClr val="FFFFFF"/>
      </a:lt1>
      <a:dk2>
        <a:srgbClr val="000000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IO3a_OUTLINE_HEADER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IO3a_OUTLINE_HEAD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_HEAD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_HEAD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_HEAD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_HEAD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_HEAD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HEAD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HEAD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HEAD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HEAD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HEAD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HEAD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BIO3a_Outline_NO_HEAD">
  <a:themeElements>
    <a:clrScheme name="">
      <a:dk1>
        <a:srgbClr val="000000"/>
      </a:dk1>
      <a:lt1>
        <a:srgbClr val="FFFFFF"/>
      </a:lt1>
      <a:dk2>
        <a:srgbClr val="000000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IO3a_Outline_NO_HEAD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IO3a_Outline_NO_HEA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_NO_HEA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_NO_HEA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_NO_HEA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_NO_HEA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_NO_HEA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NO_HEA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NO_HEA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NO_HEA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NO_HEA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NO_HEA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_NO_HEA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BIO3a_Outline">
  <a:themeElements>
    <a:clrScheme name="">
      <a:dk1>
        <a:srgbClr val="000000"/>
      </a:dk1>
      <a:lt1>
        <a:srgbClr val="FFFFFF"/>
      </a:lt1>
      <a:dk2>
        <a:srgbClr val="000000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IO3a_Outline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IO3a_Outl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Outli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Outli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BIO3a_Movie">
  <a:themeElements>
    <a:clrScheme name="">
      <a:dk1>
        <a:srgbClr val="000000"/>
      </a:dk1>
      <a:lt1>
        <a:srgbClr val="FFFFFF"/>
      </a:lt1>
      <a:dk2>
        <a:srgbClr val="000000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IO3a_Movie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IO3a_Mov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Movi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Movi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Movi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Movi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Movi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Movi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Movi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Movi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Movi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Movi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Movi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BIO3a_END">
  <a:themeElements>
    <a:clrScheme name="BIO3a_END 1">
      <a:dk1>
        <a:srgbClr val="666633"/>
      </a:dk1>
      <a:lt1>
        <a:srgbClr val="FFFFFF"/>
      </a:lt1>
      <a:dk2>
        <a:srgbClr val="000000"/>
      </a:dk2>
      <a:lt2>
        <a:srgbClr val="FFFFFF"/>
      </a:lt2>
      <a:accent1>
        <a:srgbClr val="666699"/>
      </a:accent1>
      <a:accent2>
        <a:srgbClr val="990000"/>
      </a:accent2>
      <a:accent3>
        <a:srgbClr val="AAAAAA"/>
      </a:accent3>
      <a:accent4>
        <a:srgbClr val="DADADA"/>
      </a:accent4>
      <a:accent5>
        <a:srgbClr val="B8B8CA"/>
      </a:accent5>
      <a:accent6>
        <a:srgbClr val="8A0000"/>
      </a:accent6>
      <a:hlink>
        <a:srgbClr val="999900"/>
      </a:hlink>
      <a:folHlink>
        <a:srgbClr val="FFFFFF"/>
      </a:folHlink>
    </a:clrScheme>
    <a:fontScheme name="BIO3a_END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IO3a_END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END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END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END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END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END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END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BIO3a_Quiz_Intro">
  <a:themeElements>
    <a:clrScheme name="">
      <a:dk1>
        <a:srgbClr val="000000"/>
      </a:dk1>
      <a:lt1>
        <a:srgbClr val="FFFFFF"/>
      </a:lt1>
      <a:dk2>
        <a:srgbClr val="000000"/>
      </a:dk2>
      <a:lt2>
        <a:srgbClr val="535353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IO3a_Quiz_Intro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IO3a_Quiz_Intr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Quiz_Intr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Quiz_Intr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Quiz_Intr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Quiz_Intr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3a_Quiz_Intr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_Intr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_Intr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_Intr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_Intr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_Intr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3a_Quiz_Intr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863</Words>
  <Application>Microsoft Office PowerPoint</Application>
  <PresentationFormat>On-screen Show (4:3)</PresentationFormat>
  <Paragraphs>215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30</vt:i4>
      </vt:variant>
    </vt:vector>
  </HeadingPairs>
  <TitlesOfParts>
    <vt:vector size="45" baseType="lpstr">
      <vt:lpstr>Arial</vt:lpstr>
      <vt:lpstr>ＭＳ Ｐゴシック</vt:lpstr>
      <vt:lpstr>Wingdings</vt:lpstr>
      <vt:lpstr>Times New Roman</vt:lpstr>
      <vt:lpstr>Times</vt:lpstr>
      <vt:lpstr>BIO3b</vt:lpstr>
      <vt:lpstr>BIO3a_Key Concept</vt:lpstr>
      <vt:lpstr>BIO3a_Key Concept_2</vt:lpstr>
      <vt:lpstr>BIO3a_OUTLINE_HEADER</vt:lpstr>
      <vt:lpstr>BIO3a_Outline_NO_HEAD</vt:lpstr>
      <vt:lpstr>BIO3a_Outline</vt:lpstr>
      <vt:lpstr>BIO3a_Movie</vt:lpstr>
      <vt:lpstr>BIO3a_END</vt:lpstr>
      <vt:lpstr>BIO3a_Quiz_Intro</vt:lpstr>
      <vt:lpstr>BIO3a_Quiz</vt:lpstr>
      <vt:lpstr>Biology</vt:lpstr>
      <vt:lpstr>2-1 The Nature of Matter</vt:lpstr>
      <vt:lpstr>Atoms</vt:lpstr>
      <vt:lpstr>Atoms</vt:lpstr>
      <vt:lpstr>Atoms</vt:lpstr>
      <vt:lpstr>Atoms</vt:lpstr>
      <vt:lpstr>Elements and Isotopes</vt:lpstr>
      <vt:lpstr>Elements and Isotopes</vt:lpstr>
      <vt:lpstr>Elements and Isotopes</vt:lpstr>
      <vt:lpstr>Elements and Isotopes</vt:lpstr>
      <vt:lpstr>Elements and Isotopes</vt:lpstr>
      <vt:lpstr>Elements and Isotopes</vt:lpstr>
      <vt:lpstr>Elements and Isotopes</vt:lpstr>
      <vt:lpstr>Chemical Compounds</vt:lpstr>
      <vt:lpstr>Chemical Compounds </vt:lpstr>
      <vt:lpstr>Chemical Bonds</vt:lpstr>
      <vt:lpstr>Chemical Bonds</vt:lpstr>
      <vt:lpstr>Chemical Bonds</vt:lpstr>
      <vt:lpstr>Chemical Bonds</vt:lpstr>
      <vt:lpstr>Chemical Bonds</vt:lpstr>
      <vt:lpstr>Chemical Bonds</vt:lpstr>
      <vt:lpstr>Chemical Bonds</vt:lpstr>
      <vt:lpstr>Chemical Bonds</vt:lpstr>
      <vt:lpstr>2-1</vt:lpstr>
      <vt:lpstr>2-1</vt:lpstr>
      <vt:lpstr>2-1</vt:lpstr>
      <vt:lpstr>2-1</vt:lpstr>
      <vt:lpstr>2-1</vt:lpstr>
      <vt:lpstr>2-1</vt:lpstr>
      <vt:lpstr>END OF SECTION</vt:lpstr>
    </vt:vector>
  </TitlesOfParts>
  <Company>Laura Baselice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Biology</dc:title>
  <cp:lastModifiedBy>Administrative Services</cp:lastModifiedBy>
  <cp:revision>19</cp:revision>
  <dcterms:modified xsi:type="dcterms:W3CDTF">2012-01-03T16:17:09Z</dcterms:modified>
</cp:coreProperties>
</file>